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notesMasterIdLst>
    <p:notesMasterId r:id="rId4"/>
  </p:notesMasterIdLst>
  <p:sldIdLst>
    <p:sldId id="259" r:id="rId2"/>
    <p:sldId id="258" r:id="rId3"/>
  </p:sldIdLst>
  <p:sldSz cx="6858000" cy="972185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3">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9646"/>
    <a:srgbClr val="5278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36" autoAdjust="0"/>
  </p:normalViewPr>
  <p:slideViewPr>
    <p:cSldViewPr>
      <p:cViewPr varScale="1">
        <p:scale>
          <a:sx n="48" d="100"/>
          <a:sy n="48" d="100"/>
        </p:scale>
        <p:origin x="2358" y="66"/>
      </p:cViewPr>
      <p:guideLst>
        <p:guide orient="horz" pos="306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DD5BC5F-EF75-435E-AFC4-574195DB9DA2}" type="datetimeFigureOut">
              <a:rPr kumimoji="1" lang="ja-JP" altLang="en-US" smtClean="0"/>
              <a:t>2021/7/29</a:t>
            </a:fld>
            <a:endParaRPr kumimoji="1" lang="ja-JP" altLang="en-US"/>
          </a:p>
        </p:txBody>
      </p:sp>
      <p:sp>
        <p:nvSpPr>
          <p:cNvPr id="4" name="スライド イメージ プレースホルダー 3"/>
          <p:cNvSpPr>
            <a:spLocks noGrp="1" noRot="1" noChangeAspect="1"/>
          </p:cNvSpPr>
          <p:nvPr>
            <p:ph type="sldImg" idx="2"/>
          </p:nvPr>
        </p:nvSpPr>
        <p:spPr>
          <a:xfrm>
            <a:off x="2062163" y="739775"/>
            <a:ext cx="2611437"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684C12A0-466E-4822-8F0A-A72FA83814D5}" type="slidenum">
              <a:rPr kumimoji="1" lang="ja-JP" altLang="en-US" smtClean="0"/>
              <a:t>‹#›</a:t>
            </a:fld>
            <a:endParaRPr kumimoji="1" lang="ja-JP" altLang="en-US"/>
          </a:p>
        </p:txBody>
      </p:sp>
    </p:spTree>
    <p:extLst>
      <p:ext uri="{BB962C8B-B14F-4D97-AF65-F5344CB8AC3E}">
        <p14:creationId xmlns:p14="http://schemas.microsoft.com/office/powerpoint/2010/main" val="2704406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62163" y="739775"/>
            <a:ext cx="2611437" cy="37004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4C12A0-466E-4822-8F0A-A72FA83814D5}" type="slidenum">
              <a:rPr kumimoji="1" lang="ja-JP" altLang="en-US" smtClean="0"/>
              <a:t>1</a:t>
            </a:fld>
            <a:endParaRPr kumimoji="1" lang="ja-JP" altLang="en-US"/>
          </a:p>
        </p:txBody>
      </p:sp>
    </p:spTree>
    <p:extLst>
      <p:ext uri="{BB962C8B-B14F-4D97-AF65-F5344CB8AC3E}">
        <p14:creationId xmlns:p14="http://schemas.microsoft.com/office/powerpoint/2010/main" val="3994575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84C12A0-466E-4822-8F0A-A72FA83814D5}" type="slidenum">
              <a:rPr kumimoji="1" lang="ja-JP" altLang="en-US" smtClean="0"/>
              <a:t>2</a:t>
            </a:fld>
            <a:endParaRPr kumimoji="1" lang="ja-JP" altLang="en-US"/>
          </a:p>
        </p:txBody>
      </p:sp>
    </p:spTree>
    <p:extLst>
      <p:ext uri="{BB962C8B-B14F-4D97-AF65-F5344CB8AC3E}">
        <p14:creationId xmlns:p14="http://schemas.microsoft.com/office/powerpoint/2010/main" val="28335964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591054"/>
            <a:ext cx="5143500" cy="3384644"/>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106222"/>
            <a:ext cx="5143500" cy="234719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B182BF6-4101-4212-A356-61BE77663CF8}" type="datetime1">
              <a:rPr kumimoji="1" lang="ja-JP" altLang="en-US" smtClean="0"/>
              <a:t>2021/7/29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28613916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DDD972B-4049-4887-A69F-3A63F768E9CB}" type="datetime1">
              <a:rPr kumimoji="1" lang="ja-JP" altLang="en-US" smtClean="0"/>
              <a:t>2021/7/29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182763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17599"/>
            <a:ext cx="1478756" cy="823881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17599"/>
            <a:ext cx="4350544" cy="823881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B40A8CC-8CC5-4C79-ACC6-950C03974966}" type="datetime1">
              <a:rPr kumimoji="1" lang="ja-JP" altLang="en-US" smtClean="0"/>
              <a:t>2021/7/29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555082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DB9B971-1CFC-44C0-8218-F0572A066EB2}" type="datetime1">
              <a:rPr kumimoji="1" lang="ja-JP" altLang="en-US" smtClean="0"/>
              <a:t>2021/7/29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4241853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23713"/>
            <a:ext cx="5915025" cy="4044019"/>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505989"/>
            <a:ext cx="5915025" cy="2126654"/>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AB03C94-5CBD-41C6-8802-E0AA9EC2CF2F}" type="datetime1">
              <a:rPr kumimoji="1" lang="ja-JP" altLang="en-US" smtClean="0"/>
              <a:t>2021/7/29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670557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587992"/>
            <a:ext cx="2914650" cy="616842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587992"/>
            <a:ext cx="2914650" cy="616842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EB36835-71B1-4E2C-A082-08352FEA63AD}" type="datetime1">
              <a:rPr kumimoji="1" lang="ja-JP" altLang="en-US" smtClean="0"/>
              <a:t>2021/7/29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83447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17599"/>
            <a:ext cx="5915025" cy="1879108"/>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383204"/>
            <a:ext cx="2901255" cy="116797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551176"/>
            <a:ext cx="2901255" cy="522324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383204"/>
            <a:ext cx="2915543" cy="1167972"/>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551176"/>
            <a:ext cx="2915543" cy="522324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2489EE-48A5-4F9D-98F0-CEDB6823D935}" type="datetime1">
              <a:rPr kumimoji="1" lang="ja-JP" altLang="en-US" smtClean="0"/>
              <a:t>2021/7/29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910824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7353E44-6BB7-4C88-AF70-D36DE18662AB}" type="datetime1">
              <a:rPr kumimoji="1" lang="ja-JP" altLang="en-US" smtClean="0"/>
              <a:t>2021/7/29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2652194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1F01F37-0997-4727-B1D1-6E2F15C8A1FA}" type="datetime1">
              <a:rPr kumimoji="1" lang="ja-JP" altLang="en-US" smtClean="0"/>
              <a:t>2021/7/29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2304111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123"/>
            <a:ext cx="2211883" cy="2268432"/>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399767"/>
            <a:ext cx="3471863" cy="6908815"/>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16555"/>
            <a:ext cx="2211883" cy="5403279"/>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481A81-7DA3-4BDF-889E-50E252A76D6A}" type="datetime1">
              <a:rPr kumimoji="1" lang="ja-JP" altLang="en-US" smtClean="0"/>
              <a:t>2021/7/29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4180325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48123"/>
            <a:ext cx="2211883" cy="2268432"/>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399767"/>
            <a:ext cx="3471863" cy="6908815"/>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16555"/>
            <a:ext cx="2211883" cy="5403279"/>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B1C91F8-4F93-464E-B920-C7CD9B9BBA0F}" type="datetime1">
              <a:rPr kumimoji="1" lang="ja-JP" altLang="en-US" smtClean="0"/>
              <a:t>2021/7/29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416446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17599"/>
            <a:ext cx="5915025" cy="1879108"/>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587992"/>
            <a:ext cx="5915025" cy="6168425"/>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010716"/>
            <a:ext cx="1543050" cy="517598"/>
          </a:xfrm>
          <a:prstGeom prst="rect">
            <a:avLst/>
          </a:prstGeom>
        </p:spPr>
        <p:txBody>
          <a:bodyPr vert="horz" lIns="91440" tIns="45720" rIns="91440" bIns="45720" rtlCol="0" anchor="ctr"/>
          <a:lstStyle>
            <a:lvl1pPr algn="l">
              <a:defRPr sz="675">
                <a:solidFill>
                  <a:schemeClr val="tx1">
                    <a:tint val="75000"/>
                  </a:schemeClr>
                </a:solidFill>
              </a:defRPr>
            </a:lvl1pPr>
          </a:lstStyle>
          <a:p>
            <a:fld id="{D3E21660-D296-4B57-B762-1770AA629960}" type="datetime1">
              <a:rPr kumimoji="1" lang="ja-JP" altLang="en-US" smtClean="0"/>
              <a:t>2021/7/29</a:t>
            </a:fld>
            <a:endParaRPr kumimoji="1" lang="ja-JP" altLang="en-US"/>
          </a:p>
        </p:txBody>
      </p:sp>
      <p:sp>
        <p:nvSpPr>
          <p:cNvPr id="5" name="フッター プレースホルダー 4"/>
          <p:cNvSpPr>
            <a:spLocks noGrp="1"/>
          </p:cNvSpPr>
          <p:nvPr>
            <p:ph type="ftr" sz="quarter" idx="3"/>
          </p:nvPr>
        </p:nvSpPr>
        <p:spPr>
          <a:xfrm>
            <a:off x="2271713" y="9010716"/>
            <a:ext cx="2314575" cy="517598"/>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843463" y="9010716"/>
            <a:ext cx="1543050" cy="517598"/>
          </a:xfrm>
          <a:prstGeom prst="rect">
            <a:avLst/>
          </a:prstGeom>
        </p:spPr>
        <p:txBody>
          <a:bodyPr vert="horz" lIns="91440" tIns="45720" rIns="91440" bIns="45720" rtlCol="0" anchor="ctr"/>
          <a:lstStyle>
            <a:lvl1pPr algn="r">
              <a:defRPr sz="675">
                <a:solidFill>
                  <a:schemeClr val="tx1">
                    <a:tint val="75000"/>
                  </a:schemeClr>
                </a:solidFill>
              </a:defRPr>
            </a:lvl1pPr>
          </a:lstStyle>
          <a:p>
            <a:fld id="{D99618C6-C0F9-44C7-B0F3-6C3E2D14D55B}" type="slidenum">
              <a:rPr kumimoji="1" lang="ja-JP" altLang="en-US" smtClean="0"/>
              <a:t>‹#›</a:t>
            </a:fld>
            <a:endParaRPr kumimoji="1" lang="ja-JP" altLang="en-US"/>
          </a:p>
        </p:txBody>
      </p:sp>
    </p:spTree>
    <p:extLst>
      <p:ext uri="{BB962C8B-B14F-4D97-AF65-F5344CB8AC3E}">
        <p14:creationId xmlns:p14="http://schemas.microsoft.com/office/powerpoint/2010/main" val="3505444887"/>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hf sldNum="0" hdr="0" ftr="0" dt="0"/>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10906" y="1476780"/>
            <a:ext cx="2278732" cy="3918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セクシュアルハラスメント</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4664011" y="1475016"/>
            <a:ext cx="2169302" cy="3918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パワーハラスメント　</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2285570" y="1475016"/>
            <a:ext cx="2390580" cy="391866"/>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妊娠、</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育児</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休業、介護休業</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ハラスメント</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5" name="図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00807" y="1390272"/>
            <a:ext cx="691077" cy="518325"/>
          </a:xfrm>
          <a:prstGeom prst="rect">
            <a:avLst/>
          </a:prstGeom>
        </p:spPr>
      </p:pic>
      <p:pic>
        <p:nvPicPr>
          <p:cNvPr id="18" name="図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93623" y="1260233"/>
            <a:ext cx="642327" cy="604590"/>
          </a:xfrm>
          <a:prstGeom prst="rect">
            <a:avLst/>
          </a:prstGeom>
        </p:spPr>
      </p:pic>
      <p:sp>
        <p:nvSpPr>
          <p:cNvPr id="19" name="正方形/長方形 18"/>
          <p:cNvSpPr/>
          <p:nvPr/>
        </p:nvSpPr>
        <p:spPr>
          <a:xfrm>
            <a:off x="159330" y="18249"/>
            <a:ext cx="6687857" cy="658591"/>
          </a:xfrm>
          <a:prstGeom prst="rect">
            <a:avLst/>
          </a:prstGeom>
          <a:noFill/>
        </p:spPr>
        <p:txBody>
          <a:bodyPr wrap="square" lIns="91440" tIns="45720" rIns="91440" bIns="45720">
            <a:spAutoFit/>
          </a:bodyPr>
          <a:lstStyle/>
          <a:p>
            <a:pPr algn="ctr"/>
            <a:r>
              <a:rPr lang="ja-JP" altLang="en-US" sz="3600" dirty="0" smtClean="0">
                <a:ln w="18415" cmpd="sng">
                  <a:solidFill>
                    <a:schemeClr val="accent1">
                      <a:lumMod val="75000"/>
                    </a:schemeClr>
                  </a:solidFill>
                  <a:prstDash val="solid"/>
                </a:ln>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ハラスメントは許しません！</a:t>
            </a:r>
            <a:endParaRPr lang="ja-JP" altLang="en-US" sz="3600" dirty="0">
              <a:ln w="18415" cmpd="sng">
                <a:solidFill>
                  <a:schemeClr val="accent1">
                    <a:lumMod val="75000"/>
                  </a:schemeClr>
                </a:solidFill>
                <a:prstDash val="solid"/>
              </a:ln>
              <a:solidFill>
                <a:schemeClr val="accent1">
                  <a:lumMod val="7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0" y="825361"/>
            <a:ext cx="6858000" cy="611548"/>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職場におけるハラスメントは、従業員の尊厳を傷つけるとともに、従業員が能力を発揮できず、また職場環境も悪化し、会社にとって</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も業務の遂行を阻害し社会的評価に影響を与える問題です。</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わが社で</a:t>
            </a:r>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は下記のハラスメントを許しません！！</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正方形/長方形 22"/>
          <p:cNvSpPr/>
          <p:nvPr/>
        </p:nvSpPr>
        <p:spPr>
          <a:xfrm>
            <a:off x="10907" y="1870152"/>
            <a:ext cx="2278731" cy="187577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意</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に反する性的な言動</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等により、従業員の就業環境を害することです。</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な言動とは</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性的な冗談、質問</a:t>
            </a:r>
            <a:endParaRPr kumimoji="1"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・わいせつ図画の掲示</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性的な噂の</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流布</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・食事、デートへの執拗な誘い</a:t>
            </a:r>
            <a:endParaRPr kumimoji="1"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・身体への不必要な接触</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交際、性的な関係の強要　等</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正方形/長方形 23"/>
          <p:cNvSpPr/>
          <p:nvPr/>
        </p:nvSpPr>
        <p:spPr>
          <a:xfrm>
            <a:off x="2285569" y="1870152"/>
            <a:ext cx="2390581" cy="187577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が妊娠等した場合、あるいは育児休業や介護休業等を利用（又は利用しようと）した場合に、その従業員の就業環境を害することです。</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上司や同僚による以下の言動が該当します。</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・制度利用を阻害する言動</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・それを理由に解雇</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や</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不利益な取扱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いを示唆する言動</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・それを理由に行う嫌がらせ</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4676149" y="1870152"/>
            <a:ext cx="2157163" cy="1875775"/>
          </a:xfrm>
          <a:prstGeom prst="rect">
            <a:avLst/>
          </a:prstGeom>
        </p:spPr>
        <p:style>
          <a:lnRef idx="2">
            <a:schemeClr val="dk1"/>
          </a:lnRef>
          <a:fillRef idx="1">
            <a:schemeClr val="lt1"/>
          </a:fillRef>
          <a:effectRef idx="0">
            <a:schemeClr val="dk1"/>
          </a:effectRef>
          <a:fontRef idx="minor">
            <a:schemeClr val="dk1"/>
          </a:fontRef>
        </p:style>
        <p:txBody>
          <a:bodyPr rtlCol="0" anchor="t"/>
          <a:lstStyle/>
          <a:p>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職</a:t>
            </a:r>
            <a:r>
              <a:rPr lang="ja-JP" altLang="ja-JP" sz="1100" dirty="0">
                <a:latin typeface="メイリオ" panose="020B0604030504040204" pitchFamily="50" charset="-128"/>
                <a:ea typeface="メイリオ" panose="020B0604030504040204" pitchFamily="50" charset="-128"/>
                <a:cs typeface="メイリオ" panose="020B0604030504040204" pitchFamily="50" charset="-128"/>
              </a:rPr>
              <a:t>場内で</a:t>
            </a:r>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優越的な関係を背景とした言動であって</a:t>
            </a:r>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業務上必要かつ相当な範囲を超えたものにより、従業員の</a:t>
            </a:r>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就業</a:t>
            </a:r>
            <a:r>
              <a:rPr lang="ja-JP" altLang="ja-JP" sz="1100" dirty="0">
                <a:latin typeface="メイリオ" panose="020B0604030504040204" pitchFamily="50" charset="-128"/>
                <a:ea typeface="メイリオ" panose="020B0604030504040204" pitchFamily="50" charset="-128"/>
                <a:cs typeface="メイリオ" panose="020B0604030504040204" pitchFamily="50" charset="-128"/>
              </a:rPr>
              <a:t>環境</a:t>
            </a:r>
            <a:r>
              <a:rPr lang="ja-JP" altLang="ja-JP"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害することです。</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代表的</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な言動の類型は</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・身体的攻撃　・精神的攻撃</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・人間関係からの切り離し</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・過大な要求　・過小な要求</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・個の侵害　等</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30550" y="4515981"/>
            <a:ext cx="6843681" cy="1785104"/>
          </a:xfrm>
          <a:prstGeom prst="rect">
            <a:avLst/>
          </a:prstGeom>
          <a:noFill/>
        </p:spPr>
        <p:txBody>
          <a:bodyPr wrap="square" rtlCol="0">
            <a:spAutoFit/>
          </a:bodyPr>
          <a:lstStyle/>
          <a:p>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★「職場」とは、従業員が業務を遂行している場所を指し、取引先等も含みます。また、勤務時間外の宴会等であっ</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ても、実質上職務の延長と考えられ</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るものは</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「職場」に該当します。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★「従業員」とは、正社員、パート社員、契約社員、派遣社員等、当社で働いているすべての従業員で</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す</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★セクシュアルハラスメントについては、異性に対する行為だけでなく同性に対する行為も対象となります。また、</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被害者の性的指向又は性自認にかかわらず、性的な言動であればセクシュアルハラスメントに該当します。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★妊娠・出産・育児休業等に関する否定的な言動は、妊娠等ハラスメントの発生の原因や背景となることがあり、ま</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た、性別役割分担意識に基づく言動は、セクシュアルハラスメントの発生の原因や背景となることがあります。こ</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のような言動を行わないよう注意しましょう。</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★ハラスメントについては、上司、同僚だけでなく、取引先の方や顧客等も行為者になり得るものです。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取引先や顧客等からハラスメント行為を受けた場合もご相談ください。</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★取引先の方や就職</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活動中</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の学生など、自社労働者以外へのハラスメントも当然許されません。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1973" y="6301085"/>
            <a:ext cx="6855082" cy="960264"/>
          </a:xfrm>
          <a:prstGeom prst="rect">
            <a:avLst/>
          </a:prstGeom>
          <a:solidFill>
            <a:schemeClr val="bg2"/>
          </a:solidFill>
          <a:ln>
            <a:solidFill>
              <a:schemeClr val="bg2"/>
            </a:solidFill>
          </a:ln>
          <a:effectLst/>
        </p:spPr>
        <p:style>
          <a:lnRef idx="1">
            <a:schemeClr val="accent5"/>
          </a:lnRef>
          <a:fillRef idx="2">
            <a:schemeClr val="accent5"/>
          </a:fillRef>
          <a:effectRef idx="1">
            <a:schemeClr val="accent5"/>
          </a:effectRef>
          <a:fontRef idx="minor">
            <a:schemeClr val="dk1"/>
          </a:fontRef>
        </p:style>
        <p:txBody>
          <a:bodyPr rtlCol="0" anchor="ct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従業員</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がハラスメントを行った場合は、就業規則第○条「懲戒の事由」第△項に該当することとなり、</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処分されることがあります。</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その場合、次の要素を総合的に判断し、処分を決定します。</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①行為の具体的態様（時間・場所（職場か否か）・内容・程度）</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②当事者同士の関係（職位）</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③被害者の対応（告訴等）・心情等</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角丸四角形吹き出し 2"/>
          <p:cNvSpPr/>
          <p:nvPr/>
        </p:nvSpPr>
        <p:spPr>
          <a:xfrm>
            <a:off x="23837" y="3585849"/>
            <a:ext cx="2219179" cy="930131"/>
          </a:xfrm>
          <a:prstGeom prst="wedgeRoundRectCallout">
            <a:avLst>
              <a:gd name="adj1" fmla="val -31863"/>
              <a:gd name="adj2" fmla="val -60205"/>
              <a:gd name="adj3" fmla="val 16667"/>
            </a:avLst>
          </a:prstGeom>
          <a:solidFill>
            <a:schemeClr val="accent5">
              <a:lumMod val="20000"/>
              <a:lumOff val="80000"/>
            </a:schemeClr>
          </a:solidFill>
          <a:effectLst/>
        </p:spPr>
        <p:style>
          <a:lnRef idx="1">
            <a:schemeClr val="accent5"/>
          </a:lnRef>
          <a:fillRef idx="2">
            <a:schemeClr val="accent5"/>
          </a:fillRef>
          <a:effectRef idx="1">
            <a:schemeClr val="accent5"/>
          </a:effectRef>
          <a:fontRef idx="minor">
            <a:schemeClr val="dk1"/>
          </a:fontRef>
        </p:style>
        <p:txBody>
          <a:bodyPr lIns="36000" tIns="36000" rIns="36000" bIns="36000" rtlCol="0" anchor="ctr"/>
          <a:lstStyle/>
          <a:p>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例えば</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・出張中の車内で上司に胸や腰を触られた</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・上司の性的言動に抗議したら配置転換を　</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すると脅された　　</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・同僚に取引先で自分の性的な噂を流された</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・抗議しているのに、同僚が業務パソコン</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でアダルトサイトを閲覧している</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吹き出し 19"/>
          <p:cNvSpPr/>
          <p:nvPr/>
        </p:nvSpPr>
        <p:spPr>
          <a:xfrm>
            <a:off x="2302569" y="3591667"/>
            <a:ext cx="2374040" cy="922550"/>
          </a:xfrm>
          <a:prstGeom prst="wedgeRoundRectCallout">
            <a:avLst>
              <a:gd name="adj1" fmla="val -32219"/>
              <a:gd name="adj2" fmla="val -58816"/>
              <a:gd name="adj3" fmla="val 16667"/>
            </a:avLst>
          </a:prstGeom>
          <a:solidFill>
            <a:schemeClr val="accent1">
              <a:lumMod val="20000"/>
              <a:lumOff val="80000"/>
            </a:schemeClr>
          </a:solidFill>
          <a:ln>
            <a:solidFill>
              <a:schemeClr val="accent1">
                <a:lumMod val="75000"/>
              </a:schemeClr>
            </a:solidFill>
          </a:ln>
          <a:effectLst/>
        </p:spPr>
        <p:style>
          <a:lnRef idx="1">
            <a:schemeClr val="accent6"/>
          </a:lnRef>
          <a:fillRef idx="2">
            <a:schemeClr val="accent6"/>
          </a:fillRef>
          <a:effectRef idx="1">
            <a:schemeClr val="accent6"/>
          </a:effectRef>
          <a:fontRef idx="minor">
            <a:schemeClr val="dk1"/>
          </a:fontRef>
        </p:style>
        <p:txBody>
          <a:bodyPr lIns="0" tIns="0" rIns="0" bIns="0" rtlCol="0" anchor="ctr"/>
          <a:lstStyle/>
          <a:p>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例えば</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産休</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取りたい</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言ったら</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上司に「休むなら辞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めてもらうよ」と言われた</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・育休を取りたいと相談したら上司に申出をしな　</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いよう言われた</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短時間勤務制度の利用について、同僚</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から</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毎日嫌味を言われる</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吹き出し 28"/>
          <p:cNvSpPr/>
          <p:nvPr/>
        </p:nvSpPr>
        <p:spPr>
          <a:xfrm>
            <a:off x="4719161" y="3631456"/>
            <a:ext cx="2093970" cy="880702"/>
          </a:xfrm>
          <a:prstGeom prst="wedgeRoundRectCallout">
            <a:avLst>
              <a:gd name="adj1" fmla="val -31863"/>
              <a:gd name="adj2" fmla="val -60205"/>
              <a:gd name="adj3" fmla="val 16667"/>
            </a:avLst>
          </a:prstGeom>
          <a:solidFill>
            <a:schemeClr val="accent3">
              <a:lumMod val="40000"/>
              <a:lumOff val="60000"/>
            </a:schemeClr>
          </a:solidFill>
          <a:effectLst/>
        </p:spPr>
        <p:style>
          <a:lnRef idx="1">
            <a:schemeClr val="accent3"/>
          </a:lnRef>
          <a:fillRef idx="2">
            <a:schemeClr val="accent3"/>
          </a:fillRef>
          <a:effectRef idx="1">
            <a:schemeClr val="accent3"/>
          </a:effectRef>
          <a:fontRef idx="minor">
            <a:schemeClr val="dk1"/>
          </a:fontRef>
        </p:style>
        <p:txBody>
          <a:bodyPr lIns="36000" tIns="36000" rIns="36000" bIns="36000" rtlCol="0" anchor="ctr"/>
          <a:lstStyle/>
          <a:p>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例えば</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・みんなの前で大声で叱責された</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・同僚が集団で無視をしてくる</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終業間際</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過大</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仕事</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を押し付けられる</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・交際相手の有無を聞かれ、過度に結婚を</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　推奨</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された</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2326976" y="531866"/>
            <a:ext cx="4536503" cy="338554"/>
          </a:xfrm>
          <a:prstGeom prst="rect">
            <a:avLst/>
          </a:prstGeom>
          <a:noFill/>
        </p:spPr>
        <p:txBody>
          <a:bodyPr wrap="square" rtlCol="0">
            <a:spAutoFit/>
          </a:bodyPr>
          <a:lstStyle/>
          <a:p>
            <a:r>
              <a:rPr lang="ja-JP" altLang="en-US" sz="1600" u="sng" dirty="0" smtClean="0">
                <a:latin typeface="メイリオ" panose="020B0604030504040204" pitchFamily="50" charset="-128"/>
                <a:ea typeface="メイリオ" panose="020B0604030504040204" pitchFamily="50" charset="-128"/>
                <a:cs typeface="メイリオ" panose="020B0604030504040204" pitchFamily="50" charset="-128"/>
              </a:rPr>
              <a:t>○○株式会社　　　　代表取締役　○○　○○</a:t>
            </a:r>
            <a:r>
              <a:rPr lang="ja-JP" altLang="en-US" sz="1600" u="sng" dirty="0" smtClean="0"/>
              <a:t>　　　　</a:t>
            </a:r>
            <a:endParaRPr kumimoji="1" lang="ja-JP" altLang="en-US" sz="1600" u="sng" dirty="0"/>
          </a:p>
        </p:txBody>
      </p:sp>
      <p:sp>
        <p:nvSpPr>
          <p:cNvPr id="28" name="正方形/長方形 27"/>
          <p:cNvSpPr/>
          <p:nvPr/>
        </p:nvSpPr>
        <p:spPr>
          <a:xfrm>
            <a:off x="-11973" y="7261349"/>
            <a:ext cx="6847923" cy="184804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ハラスメント</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被害</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遭って</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いる方は、勇気を出して相談し</a:t>
            </a:r>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てください</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●当社の</a:t>
            </a:r>
            <a:r>
              <a:rPr kumimoji="1" lang="ja-JP" altLang="en-US"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相談窓口</a:t>
            </a:r>
            <a:endParaRPr lang="en-US" altLang="ja-JP" sz="1400" b="1" u="sng"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人事部　大阪太郎　</a:t>
            </a:r>
            <a:r>
              <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TEL:06-0000-0000(</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内線</a:t>
            </a:r>
            <a:r>
              <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Email:</a:t>
            </a:r>
            <a:endParaRPr lang="en-US" altLang="ja-JP"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人事部　関西花子   </a:t>
            </a:r>
            <a:r>
              <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TEL:06-0000-0000(</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内線</a:t>
            </a:r>
            <a:r>
              <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Email:</a:t>
            </a:r>
            <a:endParaRPr lang="en-US" altLang="ja-JP"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当社顧問弁護士　○○法律事務所　浪速　次郎　先生　</a:t>
            </a:r>
            <a:r>
              <a:rPr lang="en-US" altLang="ja-JP" sz="14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(TEL:06-0000-0000)</a:t>
            </a:r>
          </a:p>
          <a:p>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★実際</a:t>
            </a:r>
            <a:r>
              <a:rPr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に生じている場合だけではなく、生じる可能性がある場合や放置すれば就業環境が悪</a:t>
            </a: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化するおそれ</a:t>
            </a:r>
            <a:endParaRPr lang="en-US" altLang="ja-JP"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ある場合、</a:t>
            </a: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上記ハラスメントに</a:t>
            </a:r>
            <a:r>
              <a:rPr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当たるか微妙な場合も含め、広く相談に対応し、事案に対処します</a:t>
            </a: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★相談者だけでなく、行為者等のプライバシーも守って対応します。</a:t>
            </a:r>
            <a:endParaRPr lang="en-US" altLang="ja-JP"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★相談者は</a:t>
            </a:r>
            <a:r>
              <a:rPr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もちろん</a:t>
            </a:r>
            <a:r>
              <a:rPr lang="ja-JP" altLang="en-US"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、事実関係の確認に協力した方についても、不利益な取り扱いは行いません。</a:t>
            </a:r>
            <a:endParaRPr lang="en-US" altLang="ja-JP" sz="1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四角形吹き出し 6"/>
          <p:cNvSpPr/>
          <p:nvPr/>
        </p:nvSpPr>
        <p:spPr>
          <a:xfrm>
            <a:off x="764705" y="9154482"/>
            <a:ext cx="6068608" cy="549118"/>
          </a:xfrm>
          <a:prstGeom prst="wedgeRectCallout">
            <a:avLst>
              <a:gd name="adj1" fmla="val -52743"/>
              <a:gd name="adj2" fmla="val -22617"/>
            </a:avLst>
          </a:prstGeom>
          <a:solidFill>
            <a:schemeClr val="accent6">
              <a:lumMod val="20000"/>
              <a:lumOff val="8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休業</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等の制度利用のためには、業務配分の見直し等が必要な場合があります</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。制度の利用をためらう必要はありませんが、早め</a:t>
            </a:r>
            <a:r>
              <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に上司等に相談して下さい。また、気持ちよく制度を利用するためにも、日頃から業務に携わる社員とのコミュニケーションを図ることを大切にしましょう</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2" name="図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64" y="9196086"/>
            <a:ext cx="426250" cy="577687"/>
          </a:xfrm>
          <a:prstGeom prst="rect">
            <a:avLst/>
          </a:prstGeom>
        </p:spPr>
      </p:pic>
      <p:pic>
        <p:nvPicPr>
          <p:cNvPr id="13" name="図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887549" y="6661125"/>
            <a:ext cx="869834" cy="898882"/>
          </a:xfrm>
          <a:prstGeom prst="rect">
            <a:avLst/>
          </a:prstGeom>
        </p:spPr>
      </p:pic>
      <p:pic>
        <p:nvPicPr>
          <p:cNvPr id="11" name="図 1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21088" y="1397340"/>
            <a:ext cx="631798" cy="511257"/>
          </a:xfrm>
          <a:prstGeom prst="rect">
            <a:avLst/>
          </a:prstGeom>
        </p:spPr>
      </p:pic>
    </p:spTree>
    <p:extLst>
      <p:ext uri="{BB962C8B-B14F-4D97-AF65-F5344CB8AC3E}">
        <p14:creationId xmlns:p14="http://schemas.microsoft.com/office/powerpoint/2010/main" val="2661095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図 25" descr="画面の領域"/>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7132" y="889731"/>
            <a:ext cx="3727489" cy="5771394"/>
          </a:xfrm>
          <a:prstGeom prst="rect">
            <a:avLst/>
          </a:prstGeom>
        </p:spPr>
      </p:pic>
      <p:sp>
        <p:nvSpPr>
          <p:cNvPr id="2" name="四角形吹き出し 4"/>
          <p:cNvSpPr>
            <a:spLocks noChangeArrowheads="1"/>
          </p:cNvSpPr>
          <p:nvPr/>
        </p:nvSpPr>
        <p:spPr bwMode="auto">
          <a:xfrm>
            <a:off x="4282368" y="831185"/>
            <a:ext cx="2458476" cy="605629"/>
          </a:xfrm>
          <a:prstGeom prst="wedgeRectCallout">
            <a:avLst>
              <a:gd name="adj1" fmla="val -61907"/>
              <a:gd name="adj2" fmla="val 21404"/>
            </a:avLst>
          </a:prstGeom>
          <a:solidFill>
            <a:srgbClr val="FFFFFF"/>
          </a:solidFill>
          <a:ln w="12700">
            <a:solidFill>
              <a:srgbClr val="F79646"/>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社名</a:t>
            </a:r>
            <a:r>
              <a:rPr kumimoji="1" lang="ja-JP" altLang="en-US"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だけ記載してもかまいませんが、</a:t>
            </a: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代表者名</a:t>
            </a:r>
            <a:r>
              <a:rPr lang="ja-JP" altLang="en-US" sz="800" dirty="0">
                <a:latin typeface="メイリオ" panose="020B0604030504040204" pitchFamily="50" charset="-128"/>
                <a:ea typeface="メイリオ" panose="020B0604030504040204" pitchFamily="50" charset="-128"/>
                <a:cs typeface="メイリオ" pitchFamily="50" charset="-128"/>
              </a:rPr>
              <a:t>も</a:t>
            </a: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明記し、トップからのメッセージであることを明確にすることが</a:t>
            </a:r>
            <a:r>
              <a:rPr lang="ja-JP" altLang="en-US" sz="800" dirty="0" smtClean="0">
                <a:latin typeface="メイリオ" panose="020B0604030504040204" pitchFamily="50" charset="-128"/>
                <a:ea typeface="メイリオ" panose="020B0604030504040204" pitchFamily="50" charset="-128"/>
                <a:cs typeface="メイリオ" pitchFamily="50" charset="-128"/>
              </a:rPr>
              <a:t>望ましいです。</a:t>
            </a:r>
            <a:endParaRPr kumimoji="1" lang="ja-JP" altLang="ja-JP" sz="5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endParaRPr>
          </a:p>
        </p:txBody>
      </p:sp>
      <p:sp>
        <p:nvSpPr>
          <p:cNvPr id="3" name="四角形吹き出し 5"/>
          <p:cNvSpPr>
            <a:spLocks noChangeArrowheads="1"/>
          </p:cNvSpPr>
          <p:nvPr/>
        </p:nvSpPr>
        <p:spPr bwMode="auto">
          <a:xfrm>
            <a:off x="4426510" y="5084409"/>
            <a:ext cx="2303119" cy="420347"/>
          </a:xfrm>
          <a:prstGeom prst="wedgeRectCallout">
            <a:avLst>
              <a:gd name="adj1" fmla="val -75665"/>
              <a:gd name="adj2" fmla="val -116634"/>
            </a:avLst>
          </a:prstGeom>
          <a:solidFill>
            <a:srgbClr val="FFFFFF"/>
          </a:solidFill>
          <a:ln w="12700">
            <a:solidFill>
              <a:srgbClr val="F79646"/>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就業規則</a:t>
            </a:r>
            <a:r>
              <a:rPr kumimoji="1" lang="ja-JP" altLang="en-US"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a:t>
            </a: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懲戒規定</a:t>
            </a:r>
            <a:r>
              <a:rPr kumimoji="1" lang="ja-JP" altLang="en-US"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a:t>
            </a: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の、ハラスメントが懲戒</a:t>
            </a:r>
            <a:r>
              <a:rPr kumimoji="1" lang="ja-JP" altLang="en-US"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の対象となることの</a:t>
            </a: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根拠</a:t>
            </a:r>
            <a:r>
              <a:rPr kumimoji="1" lang="ja-JP" altLang="en-US"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となる</a:t>
            </a: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条文を明記して</a:t>
            </a:r>
            <a:r>
              <a:rPr lang="ja-JP" altLang="en-US" sz="800" dirty="0">
                <a:latin typeface="メイリオ" panose="020B0604030504040204" pitchFamily="50" charset="-128"/>
                <a:ea typeface="メイリオ" panose="020B0604030504040204" pitchFamily="50" charset="-128"/>
                <a:cs typeface="メイリオ" pitchFamily="50" charset="-128"/>
              </a:rPr>
              <a:t>くだ</a:t>
            </a:r>
            <a:r>
              <a:rPr kumimoji="1" lang="ja-JP" altLang="en-US"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さい</a:t>
            </a: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a:t>
            </a:r>
            <a:endParaRPr kumimoji="1" lang="ja-JP" altLang="ja-JP" sz="16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endParaRPr>
          </a:p>
        </p:txBody>
      </p:sp>
      <p:sp>
        <p:nvSpPr>
          <p:cNvPr id="4" name="四角形吹き出し 6"/>
          <p:cNvSpPr>
            <a:spLocks noChangeArrowheads="1"/>
          </p:cNvSpPr>
          <p:nvPr/>
        </p:nvSpPr>
        <p:spPr bwMode="auto">
          <a:xfrm>
            <a:off x="4117691" y="5765148"/>
            <a:ext cx="2611938" cy="595098"/>
          </a:xfrm>
          <a:prstGeom prst="wedgeRectCallout">
            <a:avLst>
              <a:gd name="adj1" fmla="val -60455"/>
              <a:gd name="adj2" fmla="val -70756"/>
            </a:avLst>
          </a:prstGeom>
          <a:solidFill>
            <a:srgbClr val="FFFFFF"/>
          </a:solidFill>
          <a:ln w="12700">
            <a:solidFill>
              <a:srgbClr val="F79646"/>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相談窓口は、社内窓口のみでも、外部窓口のみでも、両方でもかまいません。実際に</a:t>
            </a:r>
            <a:r>
              <a:rPr kumimoji="1" lang="ja-JP" altLang="en-US"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確実に</a:t>
            </a:r>
            <a:r>
              <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rPr>
              <a:t>相談できる相談窓口を明記してください。</a:t>
            </a:r>
            <a:endParaRPr kumimoji="1" lang="en-US"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メイリオ" pitchFamily="50" charset="-128"/>
            </a:endParaRPr>
          </a:p>
        </p:txBody>
      </p:sp>
      <p:sp>
        <p:nvSpPr>
          <p:cNvPr id="5" name="正方形/長方形 7"/>
          <p:cNvSpPr>
            <a:spLocks noChangeArrowheads="1"/>
          </p:cNvSpPr>
          <p:nvPr/>
        </p:nvSpPr>
        <p:spPr bwMode="auto">
          <a:xfrm>
            <a:off x="152400" y="6949157"/>
            <a:ext cx="6618728" cy="1952264"/>
          </a:xfrm>
          <a:prstGeom prst="rect">
            <a:avLst/>
          </a:prstGeom>
          <a:solidFill>
            <a:srgbClr val="FFFFFF"/>
          </a:solidFill>
          <a:ln w="25400">
            <a:solidFill>
              <a:srgbClr val="002060"/>
            </a:solidFill>
            <a:miter lim="800000"/>
            <a:headEnd/>
            <a:tailEnd/>
          </a:ln>
        </p:spPr>
        <p:txBody>
          <a:bodyPr vert="horz" wrap="square" lIns="91440" tIns="45720" rIns="91440" bIns="45720" numCol="1" anchor="ctr" anchorCtr="0" compatLnSpc="1">
            <a:prstTxWarp prst="textNoShape">
              <a:avLst/>
            </a:prstTxWarp>
          </a:bodyPr>
          <a:lstStyle>
            <a:lvl1pPr indent="133350"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1pPr>
            <a:lvl2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2pPr>
            <a:lvl3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3pPr>
            <a:lvl4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4pPr>
            <a:lvl5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1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●セクシュアルハラスメント、妊娠等ハラスメント</a:t>
            </a:r>
            <a:r>
              <a:rPr kumimoji="1" lang="ja-JP" altLang="en-US" sz="11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、パワーハラスメント</a:t>
            </a:r>
            <a:r>
              <a:rPr kumimoji="1" lang="en-US" altLang="ja-JP" sz="1100" b="1" i="0" u="none" strike="noStrike" cap="none" normalizeH="0" baseline="30000" dirty="0" smtClean="0">
                <a:ln>
                  <a:noFill/>
                </a:ln>
                <a:solidFill>
                  <a:schemeClr val="tx1"/>
                </a:solidFill>
                <a:effectLst/>
                <a:latin typeface="HG丸ｺﾞｼｯｸM-PRO" pitchFamily="50" charset="-128"/>
                <a:ea typeface="HG丸ｺﾞｼｯｸM-PRO" pitchFamily="50" charset="-128"/>
                <a:cs typeface="メイリオ" pitchFamily="50" charset="-128"/>
              </a:rPr>
              <a:t>※</a:t>
            </a:r>
            <a:r>
              <a:rPr kumimoji="1" lang="ja-JP" altLang="ja-JP" sz="1100"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については、</a:t>
            </a:r>
            <a:endParaRPr kumimoji="1" lang="en-US" altLang="ja-JP" sz="1100"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endParaRPr>
          </a:p>
          <a:p>
            <a:pPr marL="0" marR="0" lvl="0" indent="133350" algn="l" defTabSz="914400" rtl="0" eaLnBrk="1" fontAlgn="base" latinLnBrk="0" hangingPunct="1">
              <a:lnSpc>
                <a:spcPct val="100000"/>
              </a:lnSpc>
              <a:spcBef>
                <a:spcPct val="0"/>
              </a:spcBef>
              <a:spcAft>
                <a:spcPct val="0"/>
              </a:spcAft>
              <a:buClrTx/>
              <a:buSzTx/>
              <a:buFontTx/>
              <a:buNone/>
              <a:tabLst/>
            </a:pPr>
            <a:r>
              <a:rPr kumimoji="1" lang="ja-JP" altLang="ja-JP" sz="1100"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下記内容について定め、</a:t>
            </a:r>
            <a:r>
              <a:rPr lang="ja-JP" altLang="en-US" sz="1100" b="1" u="sng" dirty="0" smtClean="0">
                <a:latin typeface="HG丸ｺﾞｼｯｸM-PRO" pitchFamily="50" charset="-128"/>
                <a:ea typeface="HG丸ｺﾞｼｯｸM-PRO" pitchFamily="50" charset="-128"/>
                <a:cs typeface="メイリオ" pitchFamily="50" charset="-128"/>
              </a:rPr>
              <a:t>派遣社員を含む社員全員に</a:t>
            </a:r>
            <a:r>
              <a:rPr kumimoji="1" lang="ja-JP" altLang="ja-JP" sz="1100" b="1" i="0" u="sng" strike="noStrike" cap="none" normalizeH="0" baseline="0" dirty="0" smtClean="0">
                <a:ln>
                  <a:noFill/>
                </a:ln>
                <a:effectLst/>
                <a:latin typeface="HG丸ｺﾞｼｯｸM-PRO" pitchFamily="50" charset="-128"/>
                <a:ea typeface="HG丸ｺﾞｼｯｸM-PRO" pitchFamily="50" charset="-128"/>
                <a:cs typeface="メイリオ" pitchFamily="50" charset="-128"/>
              </a:rPr>
              <a:t>周知をすることが必要</a:t>
            </a:r>
            <a:r>
              <a:rPr kumimoji="1" lang="ja-JP" altLang="ja-JP" sz="1100"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です。</a:t>
            </a:r>
            <a:endParaRPr kumimoji="1" lang="en-US" altLang="ja-JP" sz="1100"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endParaRPr>
          </a:p>
          <a:p>
            <a:pPr marL="0" marR="0" lvl="0" indent="133350" algn="l" defTabSz="914400" rtl="0" eaLnBrk="1" fontAlgn="base" latinLnBrk="0" hangingPunct="1">
              <a:lnSpc>
                <a:spcPct val="100000"/>
              </a:lnSpc>
              <a:spcBef>
                <a:spcPct val="0"/>
              </a:spcBef>
              <a:spcAft>
                <a:spcPct val="0"/>
              </a:spcAft>
              <a:buClrTx/>
              <a:buSzTx/>
              <a:buFontTx/>
              <a:buNone/>
              <a:tabLst/>
            </a:pPr>
            <a:r>
              <a:rPr lang="ja-JP" altLang="en-US" sz="1100" dirty="0">
                <a:latin typeface="HG丸ｺﾞｼｯｸM-PRO" pitchFamily="50" charset="-128"/>
                <a:ea typeface="HG丸ｺﾞｼｯｸM-PRO" pitchFamily="50" charset="-128"/>
                <a:cs typeface="メイリオ" pitchFamily="50" charset="-128"/>
              </a:rPr>
              <a:t>　</a:t>
            </a:r>
            <a:r>
              <a:rPr kumimoji="1" lang="ja-JP" altLang="en-US" sz="1050"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（上記チラシ例の番号に対応しています）</a:t>
            </a:r>
            <a:endParaRPr kumimoji="1" lang="ja-JP" altLang="ja-JP" sz="700"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①ハラスメントの内容、ハラスメントを防止するという事業主の方針</a:t>
            </a:r>
            <a:endParaRPr kumimoji="1" lang="ja-JP" altLang="ja-JP" sz="600" b="1"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②行為者に対しては厳正に対処する旨の方針・対処内容</a:t>
            </a:r>
            <a:endParaRPr kumimoji="1" lang="ja-JP" altLang="ja-JP" sz="600" b="1"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③相談窓口</a:t>
            </a:r>
            <a:endParaRPr kumimoji="1" lang="ja-JP" altLang="ja-JP" sz="600" b="1"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④相談者・行為者のプライバシーを保護する方針</a:t>
            </a:r>
            <a:endParaRPr kumimoji="1" lang="ja-JP" altLang="ja-JP" sz="600" b="1" i="0" u="none" strike="noStrike" cap="none" normalizeH="0" baseline="0" dirty="0" smtClean="0">
              <a:ln>
                <a:noFill/>
              </a:ln>
              <a:solidFill>
                <a:schemeClr val="tx1"/>
              </a:solidFill>
              <a:effectLst/>
            </a:endParaRPr>
          </a:p>
          <a:p>
            <a:pPr marL="0" marR="0" lvl="0" indent="133350" algn="l" defTabSz="914400" rtl="0" eaLnBrk="0" fontAlgn="base" latinLnBrk="0" hangingPunct="0">
              <a:lnSpc>
                <a:spcPct val="100000"/>
              </a:lnSpc>
              <a:spcBef>
                <a:spcPct val="0"/>
              </a:spcBef>
              <a:spcAft>
                <a:spcPct val="0"/>
              </a:spcAft>
              <a:buClrTx/>
              <a:buSzTx/>
              <a:buFontTx/>
              <a:buNone/>
              <a:tabLst/>
            </a:pPr>
            <a:r>
              <a:rPr kumimoji="1" lang="ja-JP" altLang="en-US"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　　</a:t>
            </a:r>
            <a:r>
              <a:rPr kumimoji="1" lang="ja-JP" altLang="ja-JP"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rPr>
              <a:t>⑤相談者や事実関係の確認に協力した者に不利益な取り扱いをしない方針</a:t>
            </a:r>
            <a:endParaRPr kumimoji="1" lang="en-US" altLang="ja-JP"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endParaRPr>
          </a:p>
          <a:p>
            <a:pPr marL="0" marR="0" lvl="0" indent="133350" algn="l" defTabSz="914400" rtl="0" eaLnBrk="0" fontAlgn="base" latinLnBrk="0" hangingPunct="0">
              <a:lnSpc>
                <a:spcPct val="100000"/>
              </a:lnSpc>
              <a:spcBef>
                <a:spcPct val="0"/>
              </a:spcBef>
              <a:spcAft>
                <a:spcPct val="0"/>
              </a:spcAft>
              <a:buClrTx/>
              <a:buSzTx/>
              <a:buFontTx/>
              <a:buNone/>
              <a:tabLst/>
            </a:pPr>
            <a:endParaRPr kumimoji="1" lang="en-US" altLang="ja-JP" sz="1000" b="1" i="0" u="none" strike="noStrike" cap="none" normalizeH="0" baseline="0" dirty="0" smtClean="0">
              <a:ln>
                <a:noFill/>
              </a:ln>
              <a:solidFill>
                <a:schemeClr val="tx1"/>
              </a:solidFill>
              <a:effectLst/>
              <a:latin typeface="HG丸ｺﾞｼｯｸM-PRO" pitchFamily="50" charset="-128"/>
              <a:ea typeface="HG丸ｺﾞｼｯｸM-PRO" pitchFamily="50" charset="-128"/>
              <a:cs typeface="メイリオ" pitchFamily="50" charset="-128"/>
            </a:endParaRPr>
          </a:p>
          <a:p>
            <a:pPr marL="0" marR="0" lvl="0" indent="133350" algn="l" defTabSz="914400" rtl="0" eaLnBrk="0" fontAlgn="base" latinLnBrk="0" hangingPunct="0">
              <a:lnSpc>
                <a:spcPct val="100000"/>
              </a:lnSpc>
              <a:spcBef>
                <a:spcPct val="0"/>
              </a:spcBef>
              <a:spcAft>
                <a:spcPct val="0"/>
              </a:spcAft>
              <a:buClrTx/>
              <a:buSzTx/>
              <a:buFontTx/>
              <a:buNone/>
              <a:tabLst/>
            </a:pPr>
            <a:endParaRPr lang="en-US" altLang="ja-JP" sz="1000" b="1" dirty="0">
              <a:latin typeface="HG丸ｺﾞｼｯｸM-PRO" pitchFamily="50" charset="-128"/>
              <a:ea typeface="HG丸ｺﾞｼｯｸM-PRO" pitchFamily="50" charset="-128"/>
              <a:cs typeface="メイリオ" pitchFamily="50" charset="-128"/>
            </a:endParaRPr>
          </a:p>
          <a:p>
            <a:pPr eaLnBrk="0" hangingPunct="0"/>
            <a:r>
              <a:rPr lang="ja-JP" altLang="en-US" sz="1000" dirty="0">
                <a:latin typeface="HG丸ｺﾞｼｯｸM-PRO" pitchFamily="50" charset="-128"/>
                <a:ea typeface="HG丸ｺﾞｼｯｸM-PRO" pitchFamily="50" charset="-128"/>
                <a:cs typeface="メイリオ" pitchFamily="50" charset="-128"/>
              </a:rPr>
              <a:t>　</a:t>
            </a:r>
            <a:endParaRPr lang="en-US" altLang="ja-JP" sz="1000" dirty="0" smtClean="0">
              <a:latin typeface="HG丸ｺﾞｼｯｸM-PRO" pitchFamily="50" charset="-128"/>
              <a:ea typeface="HG丸ｺﾞｼｯｸM-PRO" pitchFamily="50" charset="-128"/>
            </a:endParaRPr>
          </a:p>
        </p:txBody>
      </p:sp>
      <p:sp>
        <p:nvSpPr>
          <p:cNvPr id="12" name="Rectangle 16"/>
          <p:cNvSpPr>
            <a:spLocks noChangeArrowheads="1"/>
          </p:cNvSpPr>
          <p:nvPr/>
        </p:nvSpPr>
        <p:spPr bwMode="auto">
          <a:xfrm>
            <a:off x="152401" y="932621"/>
            <a:ext cx="184731" cy="37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3" name="Rectangle 17"/>
          <p:cNvSpPr>
            <a:spLocks noChangeArrowheads="1"/>
          </p:cNvSpPr>
          <p:nvPr/>
        </p:nvSpPr>
        <p:spPr bwMode="auto">
          <a:xfrm>
            <a:off x="152401" y="7247069"/>
            <a:ext cx="184731" cy="37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 name="Rectangle 19"/>
          <p:cNvSpPr>
            <a:spLocks noChangeArrowheads="1"/>
          </p:cNvSpPr>
          <p:nvPr/>
        </p:nvSpPr>
        <p:spPr bwMode="auto">
          <a:xfrm>
            <a:off x="152401" y="7247069"/>
            <a:ext cx="184731" cy="376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四角形吹き出し 4"/>
          <p:cNvSpPr>
            <a:spLocks noChangeArrowheads="1"/>
          </p:cNvSpPr>
          <p:nvPr/>
        </p:nvSpPr>
        <p:spPr bwMode="auto">
          <a:xfrm>
            <a:off x="4282368" y="1649776"/>
            <a:ext cx="2447261" cy="849829"/>
          </a:xfrm>
          <a:prstGeom prst="wedgeRectCallout">
            <a:avLst>
              <a:gd name="adj1" fmla="val -65066"/>
              <a:gd name="adj2" fmla="val -19082"/>
            </a:avLst>
          </a:prstGeom>
          <a:solidFill>
            <a:srgbClr val="FFFFFF"/>
          </a:solidFill>
          <a:ln w="12700">
            <a:solidFill>
              <a:srgbClr val="F79646"/>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800" dirty="0">
                <a:latin typeface="メイリオ" panose="020B0604030504040204" pitchFamily="50" charset="-128"/>
                <a:ea typeface="メイリオ" panose="020B0604030504040204" pitchFamily="50" charset="-128"/>
                <a:cs typeface="ＭＳ Ｐゴシック" pitchFamily="50" charset="-128"/>
              </a:rPr>
              <a:t>ハラスメント</a:t>
            </a:r>
            <a:r>
              <a:rPr lang="ja-JP" altLang="en-US" sz="800" dirty="0" smtClean="0">
                <a:latin typeface="メイリオ" panose="020B0604030504040204" pitchFamily="50" charset="-128"/>
                <a:ea typeface="メイリオ" panose="020B0604030504040204" pitchFamily="50" charset="-128"/>
                <a:cs typeface="ＭＳ Ｐゴシック" pitchFamily="50" charset="-128"/>
              </a:rPr>
              <a:t>の内容、どのような行為が禁止されているかを明確に記載する必要があります。</a:t>
            </a:r>
            <a:r>
              <a:rPr kumimoji="1" lang="ja-JP" altLang="en-US"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rPr>
              <a:t>なるべく具体的にイメージできるように記載しましょう。</a:t>
            </a:r>
            <a:r>
              <a:rPr lang="ja-JP" altLang="en-US" sz="800" dirty="0" smtClean="0">
                <a:latin typeface="メイリオ" panose="020B0604030504040204" pitchFamily="50" charset="-128"/>
                <a:ea typeface="メイリオ" panose="020B0604030504040204" pitchFamily="50" charset="-128"/>
                <a:cs typeface="ＭＳ Ｐゴシック" pitchFamily="50" charset="-128"/>
              </a:rPr>
              <a:t>吹き出し内の例は、会社内でありそうな事例に</a:t>
            </a:r>
            <a:r>
              <a:rPr lang="ja-JP" altLang="en-US" sz="800" dirty="0">
                <a:latin typeface="メイリオ" panose="020B0604030504040204" pitchFamily="50" charset="-128"/>
                <a:ea typeface="メイリオ" panose="020B0604030504040204" pitchFamily="50" charset="-128"/>
                <a:cs typeface="ＭＳ Ｐゴシック" pitchFamily="50" charset="-128"/>
              </a:rPr>
              <a:t>差し替</a:t>
            </a:r>
            <a:r>
              <a:rPr lang="ja-JP" altLang="en-US" sz="800" dirty="0" smtClean="0">
                <a:latin typeface="メイリオ" panose="020B0604030504040204" pitchFamily="50" charset="-128"/>
                <a:ea typeface="メイリオ" panose="020B0604030504040204" pitchFamily="50" charset="-128"/>
                <a:cs typeface="ＭＳ Ｐゴシック" pitchFamily="50" charset="-128"/>
              </a:rPr>
              <a:t>えても問題ありません。</a:t>
            </a:r>
            <a:endParaRPr kumimoji="1" lang="ja-JP" altLang="ja-JP" sz="800" b="0" i="0" u="none" strike="noStrike" cap="none" normalizeH="0" baseline="0" dirty="0" smtClean="0">
              <a:ln>
                <a:noFill/>
              </a:ln>
              <a:solidFill>
                <a:schemeClr val="tx1"/>
              </a:solidFill>
              <a:effectLst/>
              <a:latin typeface="メイリオ" panose="020B0604030504040204" pitchFamily="50" charset="-128"/>
              <a:ea typeface="メイリオ" panose="020B0604030504040204" pitchFamily="50" charset="-128"/>
              <a:cs typeface="ＭＳ Ｐゴシック" pitchFamily="50" charset="-128"/>
            </a:endParaRPr>
          </a:p>
        </p:txBody>
      </p:sp>
      <p:sp>
        <p:nvSpPr>
          <p:cNvPr id="15" name="正方形/長方形 14"/>
          <p:cNvSpPr/>
          <p:nvPr/>
        </p:nvSpPr>
        <p:spPr>
          <a:xfrm>
            <a:off x="152400" y="8911209"/>
            <a:ext cx="6625625" cy="740703"/>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本チラシ例に関するお問い合わせは　大阪労働局雇用環境・均等部　指導課</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大阪市中央区大手前</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4-1-67</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大阪合同庁舎第</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号館</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8</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階　</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06-6941-8940</a:t>
            </a:r>
          </a:p>
          <a:p>
            <a:pPr algn="ct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smtClean="0"/>
              <a:t>https</a:t>
            </a:r>
            <a:r>
              <a:rPr lang="en-US" altLang="ja-JP" sz="1200" b="1" dirty="0"/>
              <a:t>://jsite.mhlw.go.jp/osaka-roudoukyoku</a:t>
            </a:r>
            <a:r>
              <a:rPr lang="en-US" altLang="ja-JP" sz="1200" b="1" dirty="0" smtClean="0"/>
              <a:t>/</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（令和３年７月作成）</a:t>
            </a:r>
            <a:endParaRPr lang="ja-JP"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Rectangle 12"/>
          <p:cNvSpPr>
            <a:spLocks noChangeArrowheads="1"/>
          </p:cNvSpPr>
          <p:nvPr/>
        </p:nvSpPr>
        <p:spPr bwMode="auto">
          <a:xfrm>
            <a:off x="1218443" y="103401"/>
            <a:ext cx="449353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メイリオ" pitchFamily="50" charset="-128"/>
                <a:ea typeface="メイリオ" pitchFamily="50" charset="-128"/>
                <a:cs typeface="メイリオ" pitchFamily="50" charset="-128"/>
              </a:rPr>
              <a:t>＜</a:t>
            </a:r>
            <a:r>
              <a:rPr kumimoji="1" lang="ja-JP" altLang="ja-JP" sz="1600" b="1" i="0" u="none" strike="noStrike" cap="none" normalizeH="0" baseline="0" dirty="0" smtClean="0">
                <a:ln>
                  <a:noFill/>
                </a:ln>
                <a:solidFill>
                  <a:schemeClr val="tx1"/>
                </a:solidFill>
                <a:effectLst/>
                <a:latin typeface="メイリオ" pitchFamily="50" charset="-128"/>
                <a:ea typeface="メイリオ" pitchFamily="50" charset="-128"/>
                <a:cs typeface="メイリオ" pitchFamily="50" charset="-128"/>
              </a:rPr>
              <a:t>ハラスメントは許しません！チラシ記載例＞</a:t>
            </a:r>
            <a:endParaRPr kumimoji="1" lang="ja-JP" altLang="ja-JP" sz="6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 name="四角形吹き出し 6"/>
          <p:cNvSpPr>
            <a:spLocks noChangeArrowheads="1"/>
          </p:cNvSpPr>
          <p:nvPr/>
        </p:nvSpPr>
        <p:spPr bwMode="auto">
          <a:xfrm>
            <a:off x="4077072" y="2796891"/>
            <a:ext cx="2652557" cy="978537"/>
          </a:xfrm>
          <a:prstGeom prst="wedgeRectCallout">
            <a:avLst>
              <a:gd name="adj1" fmla="val -60845"/>
              <a:gd name="adj2" fmla="val 101512"/>
            </a:avLst>
          </a:prstGeom>
          <a:ln w="12700">
            <a:solidFill>
              <a:schemeClr val="accent6">
                <a:lumMod val="60000"/>
                <a:lumOff val="40000"/>
              </a:schemeClr>
            </a:solidFill>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itchFamily="50" charset="-128"/>
              </a:rPr>
              <a:t>自社</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の労働者が取引先の労働者や顧客</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itchFamily="50" charset="-128"/>
              </a:rPr>
              <a:t>等からセクシュアルハラスメントの被害を受けた場合、事業主は相談に適切に対応することが必要です。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itchFamily="50" charset="-128"/>
            </a:endParaRPr>
          </a:p>
          <a:p>
            <a:pPr fontAlgn="base">
              <a:spcBef>
                <a:spcPct val="0"/>
              </a:spcBef>
              <a:spcAft>
                <a:spcPct val="0"/>
              </a:spcAft>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itchFamily="50" charset="-128"/>
              </a:rPr>
              <a:t>自社の労働者が顧客等からの迷惑行為（いわゆるカスタマーハラスメント）を受けた場合も、適切な対応をすることが望ましいです。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endParaRPr>
          </a:p>
        </p:txBody>
      </p:sp>
      <p:sp>
        <p:nvSpPr>
          <p:cNvPr id="18" name="正方形/長方形 17"/>
          <p:cNvSpPr/>
          <p:nvPr/>
        </p:nvSpPr>
        <p:spPr>
          <a:xfrm>
            <a:off x="152400" y="8427776"/>
            <a:ext cx="6618728" cy="48343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r>
              <a:rPr lang="en-US" altLang="ja-JP" sz="1000" dirty="0">
                <a:latin typeface="HG丸ｺﾞｼｯｸM-PRO" pitchFamily="50" charset="-128"/>
                <a:ea typeface="HG丸ｺﾞｼｯｸM-PRO" pitchFamily="50" charset="-128"/>
                <a:cs typeface="メイリオ" pitchFamily="50" charset="-128"/>
              </a:rPr>
              <a:t>※</a:t>
            </a:r>
            <a:r>
              <a:rPr lang="ja-JP" altLang="en-US" sz="1000" dirty="0">
                <a:latin typeface="HG丸ｺﾞｼｯｸM-PRO" pitchFamily="50" charset="-128"/>
                <a:ea typeface="HG丸ｺﾞｼｯｸM-PRO" pitchFamily="50" charset="-128"/>
                <a:cs typeface="メイリオ" pitchFamily="50" charset="-128"/>
              </a:rPr>
              <a:t>労働施策総合推進法の改正により、パワーハラスメント防止対策が事業主の義務となりました。</a:t>
            </a:r>
            <a:endParaRPr lang="en-US" altLang="ja-JP" sz="1000" dirty="0">
              <a:latin typeface="HG丸ｺﾞｼｯｸM-PRO" pitchFamily="50" charset="-128"/>
              <a:ea typeface="HG丸ｺﾞｼｯｸM-PRO" pitchFamily="50" charset="-128"/>
              <a:cs typeface="メイリオ" pitchFamily="50" charset="-128"/>
            </a:endParaRPr>
          </a:p>
          <a:p>
            <a:pPr eaLnBrk="0" hangingPunct="0"/>
            <a:r>
              <a:rPr lang="ja-JP" altLang="en-US" sz="1000" dirty="0">
                <a:latin typeface="HG丸ｺﾞｼｯｸM-PRO" pitchFamily="50" charset="-128"/>
                <a:ea typeface="HG丸ｺﾞｼｯｸM-PRO" pitchFamily="50" charset="-128"/>
              </a:rPr>
              <a:t>　</a:t>
            </a:r>
            <a:r>
              <a:rPr lang="ja-JP" altLang="en-US" sz="1000" dirty="0" smtClean="0">
                <a:latin typeface="HG丸ｺﾞｼｯｸM-PRO" pitchFamily="50" charset="-128"/>
                <a:ea typeface="HG丸ｺﾞｼｯｸM-PRO" pitchFamily="50" charset="-128"/>
              </a:rPr>
              <a:t>大企業</a:t>
            </a:r>
            <a:r>
              <a:rPr lang="ja-JP" altLang="en-US" sz="1000" dirty="0">
                <a:latin typeface="HG丸ｺﾞｼｯｸM-PRO" pitchFamily="50" charset="-128"/>
                <a:ea typeface="HG丸ｺﾞｼｯｸM-PRO" pitchFamily="50" charset="-128"/>
              </a:rPr>
              <a:t>は</a:t>
            </a:r>
            <a:r>
              <a:rPr lang="ja-JP" altLang="en-US" sz="1000" dirty="0">
                <a:latin typeface="HG丸ｺﾞｼｯｸM-PRO" pitchFamily="50" charset="-128"/>
                <a:ea typeface="HG丸ｺﾞｼｯｸM-PRO" pitchFamily="50" charset="-128"/>
                <a:cs typeface="メイリオ" pitchFamily="50" charset="-128"/>
              </a:rPr>
              <a:t>令和２年</a:t>
            </a:r>
            <a:r>
              <a:rPr lang="en-US" altLang="ja-JP" sz="1000" dirty="0">
                <a:latin typeface="HG丸ｺﾞｼｯｸM-PRO" pitchFamily="50" charset="-128"/>
                <a:ea typeface="HG丸ｺﾞｼｯｸM-PRO" pitchFamily="50" charset="-128"/>
                <a:cs typeface="メイリオ" pitchFamily="50" charset="-128"/>
              </a:rPr>
              <a:t>6</a:t>
            </a:r>
            <a:r>
              <a:rPr lang="ja-JP" altLang="en-US" sz="1000" dirty="0">
                <a:latin typeface="HG丸ｺﾞｼｯｸM-PRO" pitchFamily="50" charset="-128"/>
                <a:ea typeface="HG丸ｺﾞｼｯｸM-PRO" pitchFamily="50" charset="-128"/>
                <a:cs typeface="メイリオ" pitchFamily="50" charset="-128"/>
              </a:rPr>
              <a:t>月</a:t>
            </a:r>
            <a:r>
              <a:rPr lang="en-US" altLang="ja-JP" sz="1000" dirty="0">
                <a:latin typeface="HG丸ｺﾞｼｯｸM-PRO" pitchFamily="50" charset="-128"/>
                <a:ea typeface="HG丸ｺﾞｼｯｸM-PRO" pitchFamily="50" charset="-128"/>
                <a:cs typeface="メイリオ" pitchFamily="50" charset="-128"/>
              </a:rPr>
              <a:t>1</a:t>
            </a:r>
            <a:r>
              <a:rPr lang="ja-JP" altLang="en-US" sz="1000" dirty="0">
                <a:latin typeface="HG丸ｺﾞｼｯｸM-PRO" pitchFamily="50" charset="-128"/>
                <a:ea typeface="HG丸ｺﾞｼｯｸM-PRO" pitchFamily="50" charset="-128"/>
                <a:cs typeface="メイリオ" pitchFamily="50" charset="-128"/>
              </a:rPr>
              <a:t>日施行、中</a:t>
            </a:r>
            <a:r>
              <a:rPr lang="ja-JP" altLang="en-US" sz="1000" dirty="0" smtClean="0">
                <a:latin typeface="HG丸ｺﾞｼｯｸM-PRO" pitchFamily="50" charset="-128"/>
                <a:ea typeface="HG丸ｺﾞｼｯｸM-PRO" pitchFamily="50" charset="-128"/>
                <a:cs typeface="メイリオ" pitchFamily="50" charset="-128"/>
              </a:rPr>
              <a:t>小企業に</a:t>
            </a:r>
            <a:r>
              <a:rPr lang="ja-JP" altLang="en-US" sz="1000" dirty="0">
                <a:latin typeface="HG丸ｺﾞｼｯｸM-PRO" pitchFamily="50" charset="-128"/>
                <a:ea typeface="HG丸ｺﾞｼｯｸM-PRO" pitchFamily="50" charset="-128"/>
                <a:cs typeface="メイリオ" pitchFamily="50" charset="-128"/>
              </a:rPr>
              <a:t>ついては令和４年４月</a:t>
            </a:r>
            <a:r>
              <a:rPr lang="en-US" altLang="ja-JP" sz="1000" dirty="0">
                <a:latin typeface="HG丸ｺﾞｼｯｸM-PRO" pitchFamily="50" charset="-128"/>
                <a:ea typeface="HG丸ｺﾞｼｯｸM-PRO" pitchFamily="50" charset="-128"/>
                <a:cs typeface="メイリオ" pitchFamily="50" charset="-128"/>
              </a:rPr>
              <a:t>1</a:t>
            </a:r>
            <a:r>
              <a:rPr lang="ja-JP" altLang="en-US" sz="1000" dirty="0">
                <a:latin typeface="HG丸ｺﾞｼｯｸM-PRO" pitchFamily="50" charset="-128"/>
                <a:ea typeface="HG丸ｺﾞｼｯｸM-PRO" pitchFamily="50" charset="-128"/>
                <a:cs typeface="メイリオ" pitchFamily="50" charset="-128"/>
              </a:rPr>
              <a:t>日施行となりますが、</a:t>
            </a:r>
            <a:endParaRPr lang="en-US" altLang="ja-JP" sz="1000" dirty="0">
              <a:latin typeface="HG丸ｺﾞｼｯｸM-PRO" pitchFamily="50" charset="-128"/>
              <a:ea typeface="HG丸ｺﾞｼｯｸM-PRO" pitchFamily="50" charset="-128"/>
              <a:cs typeface="メイリオ" pitchFamily="50" charset="-128"/>
            </a:endParaRPr>
          </a:p>
          <a:p>
            <a:pPr eaLnBrk="0" hangingPunct="0"/>
            <a:r>
              <a:rPr lang="ja-JP" altLang="en-US" sz="1000" dirty="0">
                <a:latin typeface="HG丸ｺﾞｼｯｸM-PRO" pitchFamily="50" charset="-128"/>
                <a:ea typeface="HG丸ｺﾞｼｯｸM-PRO" pitchFamily="50" charset="-128"/>
              </a:rPr>
              <a:t>　</a:t>
            </a:r>
            <a:r>
              <a:rPr lang="ja-JP" altLang="en-US" sz="1000" dirty="0" smtClean="0">
                <a:latin typeface="HG丸ｺﾞｼｯｸM-PRO" pitchFamily="50" charset="-128"/>
                <a:ea typeface="HG丸ｺﾞｼｯｸM-PRO" pitchFamily="50" charset="-128"/>
              </a:rPr>
              <a:t>企業</a:t>
            </a:r>
            <a:r>
              <a:rPr lang="ja-JP" altLang="en-US" sz="1000" dirty="0">
                <a:latin typeface="HG丸ｺﾞｼｯｸM-PRO" pitchFamily="50" charset="-128"/>
                <a:ea typeface="HG丸ｺﾞｼｯｸM-PRO" pitchFamily="50" charset="-128"/>
              </a:rPr>
              <a:t>規模に関わりなく、パワーハラスメントも含めた総合的なハラスメント防止対策を講じてください！</a:t>
            </a:r>
            <a:endParaRPr lang="en-US" altLang="ja-JP" sz="1000" dirty="0">
              <a:latin typeface="HG丸ｺﾞｼｯｸM-PRO" pitchFamily="50" charset="-128"/>
              <a:ea typeface="HG丸ｺﾞｼｯｸM-PRO" pitchFamily="50" charset="-128"/>
            </a:endParaRPr>
          </a:p>
        </p:txBody>
      </p:sp>
      <p:sp>
        <p:nvSpPr>
          <p:cNvPr id="20" name="四角形吹き出し 6"/>
          <p:cNvSpPr>
            <a:spLocks noChangeArrowheads="1"/>
          </p:cNvSpPr>
          <p:nvPr/>
        </p:nvSpPr>
        <p:spPr bwMode="auto">
          <a:xfrm>
            <a:off x="4436760" y="4068981"/>
            <a:ext cx="2292869" cy="755036"/>
          </a:xfrm>
          <a:prstGeom prst="wedgeRectCallout">
            <a:avLst>
              <a:gd name="adj1" fmla="val -90359"/>
              <a:gd name="adj2" fmla="val -94"/>
            </a:avLst>
          </a:prstGeom>
          <a:ln w="12700">
            <a:solidFill>
              <a:schemeClr val="accent6">
                <a:lumMod val="60000"/>
                <a:lumOff val="40000"/>
              </a:schemeClr>
            </a:solidFill>
            <a:headEnd/>
            <a:tailEnd/>
          </a:ln>
        </p:spPr>
        <p:style>
          <a:lnRef idx="2">
            <a:schemeClr val="accent5"/>
          </a:lnRef>
          <a:fillRef idx="1">
            <a:schemeClr val="lt1"/>
          </a:fillRef>
          <a:effectRef idx="0">
            <a:schemeClr val="accent5"/>
          </a:effectRef>
          <a:fontRef idx="minor">
            <a:schemeClr val="dk1"/>
          </a:fontRef>
        </p:style>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itchFamily="50" charset="-128"/>
              </a:rPr>
              <a:t>自社</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の労働者が取引先の労働者や顧客等へのハラスメントの行為者とならないよう、</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itchFamily="50" charset="-128"/>
              </a:rPr>
              <a:t>併せて周知することが望ましいです。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itchFamily="50" charset="-128"/>
            </a:endParaRPr>
          </a:p>
          <a:p>
            <a:pPr fontAlgn="base">
              <a:spcBef>
                <a:spcPct val="0"/>
              </a:spcBef>
              <a:spcAft>
                <a:spcPct val="0"/>
              </a:spcAft>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itchFamily="50" charset="-128"/>
              </a:rPr>
              <a:t>特</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に就職活動中の学生に</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itchFamily="50" charset="-128"/>
              </a:rPr>
              <a:t>対するハラスメント</a:t>
            </a:r>
            <a:r>
              <a:rPr lang="ja-JP" altLang="en-US" sz="800" dirty="0">
                <a:solidFill>
                  <a:schemeClr val="tx1"/>
                </a:solidFill>
                <a:latin typeface="メイリオ" panose="020B0604030504040204" pitchFamily="50" charset="-128"/>
                <a:ea typeface="メイリオ" panose="020B0604030504040204" pitchFamily="50" charset="-128"/>
                <a:cs typeface="メイリオ" pitchFamily="50" charset="-128"/>
              </a:rPr>
              <a:t>が問題になって</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itchFamily="50" charset="-128"/>
              </a:rPr>
              <a:t>いますので、併せて注意喚起することが望ましいです。</a:t>
            </a:r>
            <a:endParaRPr lang="en-US" altLang="ja-JP" sz="800" dirty="0">
              <a:solidFill>
                <a:schemeClr val="tx1"/>
              </a:solidFill>
              <a:latin typeface="メイリオ" panose="020B0604030504040204" pitchFamily="50" charset="-128"/>
              <a:ea typeface="メイリオ" panose="020B0604030504040204" pitchFamily="50" charset="-128"/>
              <a:cs typeface="メイリオ" pitchFamily="50" charset="-128"/>
            </a:endParaRPr>
          </a:p>
        </p:txBody>
      </p:sp>
      <p:sp>
        <p:nvSpPr>
          <p:cNvPr id="27" name="テキスト ボックス 8"/>
          <p:cNvSpPr txBox="1">
            <a:spLocks noChangeArrowheads="1"/>
          </p:cNvSpPr>
          <p:nvPr/>
        </p:nvSpPr>
        <p:spPr bwMode="auto">
          <a:xfrm>
            <a:off x="25898" y="1299238"/>
            <a:ext cx="428625" cy="49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2000" b="1" i="0" u="none" strike="noStrike" cap="none" normalizeH="0" baseline="0" dirty="0" smtClean="0">
                <a:ln>
                  <a:noFill/>
                </a:ln>
                <a:effectLst/>
                <a:latin typeface="HG丸ｺﾞｼｯｸM-PRO" pitchFamily="50" charset="-128"/>
                <a:ea typeface="HG丸ｺﾞｼｯｸM-PRO" pitchFamily="50" charset="-128"/>
                <a:cs typeface="Times New Roman" pitchFamily="18" charset="0"/>
              </a:rPr>
              <a:t>①</a:t>
            </a:r>
            <a:endParaRPr kumimoji="1" lang="ja-JP" altLang="ja-JP" sz="18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sp>
        <p:nvSpPr>
          <p:cNvPr id="28" name="テキスト ボックス 9"/>
          <p:cNvSpPr txBox="1">
            <a:spLocks noChangeArrowheads="1"/>
          </p:cNvSpPr>
          <p:nvPr/>
        </p:nvSpPr>
        <p:spPr bwMode="auto">
          <a:xfrm>
            <a:off x="22565" y="4403883"/>
            <a:ext cx="428625" cy="49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2000" b="1" i="0" u="none" strike="noStrike" cap="none" normalizeH="0" baseline="0" dirty="0" smtClean="0">
                <a:ln>
                  <a:noFill/>
                </a:ln>
                <a:effectLst/>
                <a:latin typeface="HG丸ｺﾞｼｯｸM-PRO" pitchFamily="50" charset="-128"/>
                <a:ea typeface="HG丸ｺﾞｼｯｸM-PRO" pitchFamily="50" charset="-128"/>
                <a:cs typeface="Times New Roman" pitchFamily="18" charset="0"/>
              </a:rPr>
              <a:t>②</a:t>
            </a:r>
            <a:endParaRPr kumimoji="1" lang="ja-JP" altLang="ja-JP" sz="18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sp>
        <p:nvSpPr>
          <p:cNvPr id="29" name="テキスト ボックス 10"/>
          <p:cNvSpPr txBox="1">
            <a:spLocks noChangeArrowheads="1"/>
          </p:cNvSpPr>
          <p:nvPr/>
        </p:nvSpPr>
        <p:spPr bwMode="auto">
          <a:xfrm>
            <a:off x="16797" y="5014410"/>
            <a:ext cx="428625" cy="490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ja-JP" sz="2000" b="1" i="0" u="none" strike="noStrike" cap="none" normalizeH="0" baseline="0" dirty="0" smtClean="0">
                <a:ln>
                  <a:noFill/>
                </a:ln>
                <a:effectLst/>
                <a:latin typeface="HG丸ｺﾞｼｯｸM-PRO" pitchFamily="50" charset="-128"/>
                <a:ea typeface="HG丸ｺﾞｼｯｸM-PRO" pitchFamily="50" charset="-128"/>
                <a:cs typeface="Times New Roman" pitchFamily="18" charset="0"/>
              </a:rPr>
              <a:t>③</a:t>
            </a:r>
            <a:endParaRPr kumimoji="1" lang="ja-JP" altLang="ja-JP" sz="18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sp>
        <p:nvSpPr>
          <p:cNvPr id="30" name="テキスト ボックス 11"/>
          <p:cNvSpPr txBox="1">
            <a:spLocks noChangeArrowheads="1"/>
          </p:cNvSpPr>
          <p:nvPr/>
        </p:nvSpPr>
        <p:spPr bwMode="auto">
          <a:xfrm>
            <a:off x="16797" y="5557750"/>
            <a:ext cx="733425" cy="510359"/>
          </a:xfrm>
          <a:prstGeom prst="rect">
            <a:avLst/>
          </a:prstGeom>
          <a:noFill/>
          <a:ln>
            <a:noFill/>
          </a:ln>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000" b="1" i="0" u="none" strike="noStrike" cap="none" normalizeH="0" baseline="0" dirty="0" smtClean="0">
                <a:ln>
                  <a:noFill/>
                </a:ln>
                <a:effectLst/>
                <a:latin typeface="HG丸ｺﾞｼｯｸM-PRO" pitchFamily="50" charset="-128"/>
                <a:ea typeface="HG丸ｺﾞｼｯｸM-PRO" pitchFamily="50" charset="-128"/>
                <a:cs typeface="Times New Roman" pitchFamily="18" charset="0"/>
              </a:rPr>
              <a:t>④</a:t>
            </a:r>
            <a:endParaRPr kumimoji="1" lang="en-US" altLang="ja-JP" sz="2000" b="1" i="0" u="none" strike="noStrike" cap="none" normalizeH="0" baseline="0" dirty="0" smtClean="0">
              <a:ln>
                <a:noFill/>
              </a:ln>
              <a:effectLst/>
              <a:latin typeface="HG丸ｺﾞｼｯｸM-PRO" pitchFamily="50" charset="-128"/>
              <a:ea typeface="HG丸ｺﾞｼｯｸM-PRO" pitchFamily="50"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2000" b="1" i="0" u="none" strike="noStrike" cap="none" normalizeH="0" baseline="0" dirty="0" smtClean="0">
                <a:ln>
                  <a:noFill/>
                </a:ln>
                <a:effectLst/>
                <a:latin typeface="HG丸ｺﾞｼｯｸM-PRO" pitchFamily="50" charset="-128"/>
                <a:ea typeface="HG丸ｺﾞｼｯｸM-PRO" pitchFamily="50" charset="-128"/>
                <a:cs typeface="Times New Roman" pitchFamily="18" charset="0"/>
              </a:rPr>
              <a:t>⑤</a:t>
            </a:r>
            <a:endParaRPr kumimoji="1" lang="ja-JP" altLang="ja-JP" sz="1800" b="0" i="0" u="none" strike="noStrike" cap="none" normalizeH="0" baseline="0" dirty="0" smtClean="0">
              <a:ln>
                <a:noFill/>
              </a:ln>
              <a:effectLst/>
              <a:latin typeface="Arial" pitchFamily="34" charset="0"/>
              <a:ea typeface="ＭＳ Ｐゴシック" pitchFamily="50" charset="-128"/>
              <a:cs typeface="ＭＳ Ｐゴシック" pitchFamily="50" charset="-128"/>
            </a:endParaRPr>
          </a:p>
        </p:txBody>
      </p:sp>
    </p:spTree>
    <p:extLst>
      <p:ext uri="{BB962C8B-B14F-4D97-AF65-F5344CB8AC3E}">
        <p14:creationId xmlns:p14="http://schemas.microsoft.com/office/powerpoint/2010/main" val="2142681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2300</TotalTime>
  <Words>1549</Words>
  <Application>Microsoft Office PowerPoint</Application>
  <PresentationFormat>ユーザー設定</PresentationFormat>
  <Paragraphs>107</Paragraphs>
  <Slides>2</Slides>
  <Notes>2</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HG丸ｺﾞｼｯｸM-PRO</vt:lpstr>
      <vt:lpstr>ＭＳ Ｐゴシック</vt:lpstr>
      <vt:lpstr>メイリオ</vt:lpstr>
      <vt:lpstr>游ゴシック</vt:lpstr>
      <vt:lpstr>游ゴシック Light</vt:lpstr>
      <vt:lpstr>Arial</vt:lpstr>
      <vt:lpstr>Calibri</vt:lpstr>
      <vt:lpstr>Times New Roman</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近藤 恵(kondou-megumi)</cp:lastModifiedBy>
  <cp:revision>1</cp:revision>
  <cp:lastPrinted>2021-07-26T06:35:24Z</cp:lastPrinted>
  <dcterms:created xsi:type="dcterms:W3CDTF">2017-10-23T03:15:51Z</dcterms:created>
  <dcterms:modified xsi:type="dcterms:W3CDTF">2021-07-29T08:06:02Z</dcterms:modified>
</cp:coreProperties>
</file>