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57" r:id="rId3"/>
    <p:sldId id="284" r:id="rId4"/>
    <p:sldId id="283" r:id="rId5"/>
    <p:sldId id="258" r:id="rId6"/>
    <p:sldId id="285" r:id="rId7"/>
    <p:sldId id="261" r:id="rId8"/>
    <p:sldId id="260" r:id="rId9"/>
    <p:sldId id="259" r:id="rId10"/>
    <p:sldId id="263" r:id="rId11"/>
    <p:sldId id="265" r:id="rId12"/>
    <p:sldId id="279" r:id="rId13"/>
    <p:sldId id="267" r:id="rId14"/>
    <p:sldId id="268" r:id="rId15"/>
    <p:sldId id="269" r:id="rId16"/>
    <p:sldId id="286" r:id="rId17"/>
    <p:sldId id="270" r:id="rId18"/>
    <p:sldId id="271" r:id="rId19"/>
    <p:sldId id="272" r:id="rId20"/>
    <p:sldId id="273" r:id="rId21"/>
    <p:sldId id="274" r:id="rId22"/>
    <p:sldId id="275" r:id="rId23"/>
    <p:sldId id="276" r:id="rId24"/>
    <p:sldId id="277" r:id="rId25"/>
    <p:sldId id="278" r:id="rId26"/>
    <p:sldId id="280" r:id="rId27"/>
    <p:sldId id="281" r:id="rId28"/>
  </p:sldIdLst>
  <p:sldSz cx="12192000" cy="6858000"/>
  <p:notesSz cx="6807200" cy="9939338"/>
  <p:defaultTextStyle>
    <a:defPPr>
      <a:defRPr lang="en-US"/>
    </a:defPPr>
    <a:lvl1pPr algn="l" defTabSz="457200"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L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653" autoAdjust="0"/>
  </p:normalViewPr>
  <p:slideViewPr>
    <p:cSldViewPr snapToGrid="0">
      <p:cViewPr varScale="1">
        <p:scale>
          <a:sx n="102" d="100"/>
          <a:sy n="102" d="100"/>
        </p:scale>
        <p:origin x="150" y="2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A93AEADD-9C76-400E-A5E8-DD6B91A4DACC}" type="datetimeFigureOut">
              <a:rPr lang="ja-JP" altLang="en-US"/>
              <a:pPr>
                <a:defRPr/>
              </a:pPr>
              <a:t>2021/11/25</a:t>
            </a:fld>
            <a:endParaRPr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49E6BCE8-6644-49CE-8A05-73889BD0CD61}"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B30F14D4-0AA4-4A18-AB5E-BD3D107BE0CE}" type="datetimeFigureOut">
              <a:rPr lang="ja-JP" altLang="en-US"/>
              <a:pPr>
                <a:defRPr/>
              </a:pPr>
              <a:t>2021/11/25</a:t>
            </a:fld>
            <a:endParaRPr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3CC5CBBE-26BD-49B4-B8AD-C7B3363756C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15"/>
          <p:cNvGrpSpPr>
            <a:grpSpLocks/>
          </p:cNvGrpSpPr>
          <p:nvPr/>
        </p:nvGrpSpPr>
        <p:grpSpPr bwMode="auto">
          <a:xfrm>
            <a:off x="0" y="-7938"/>
            <a:ext cx="12192000" cy="6865938"/>
            <a:chOff x="0" y="-8467"/>
            <a:chExt cx="12192000" cy="6866467"/>
          </a:xfrm>
        </p:grpSpPr>
        <p:sp>
          <p:nvSpPr>
            <p:cNvPr id="5" name="Freeform 14"/>
            <p:cNvSpPr/>
            <p:nvPr/>
          </p:nvSpPr>
          <p:spPr>
            <a:xfrm>
              <a:off x="0" y="-8467"/>
              <a:ext cx="863600" cy="569797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 name="Straight Connector 18"/>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19"/>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22"/>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26"/>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15" name="Date Placeholder 3"/>
          <p:cNvSpPr>
            <a:spLocks noGrp="1"/>
          </p:cNvSpPr>
          <p:nvPr>
            <p:ph type="dt" sz="half" idx="10"/>
          </p:nvPr>
        </p:nvSpPr>
        <p:spPr/>
        <p:txBody>
          <a:bodyPr/>
          <a:lstStyle>
            <a:lvl1pPr>
              <a:defRPr/>
            </a:lvl1pPr>
          </a:lstStyle>
          <a:p>
            <a:pPr>
              <a:defRPr/>
            </a:pPr>
            <a:fld id="{9A034A11-48F4-40D0-AF19-A291CD2778A6}" type="datetime1">
              <a:rPr lang="en-US" altLang="ja-JP"/>
              <a:pPr>
                <a:defRPr/>
              </a:pPr>
              <a:t>11/25/2021</a:t>
            </a:fld>
            <a:endParaRPr lang="en-US" dirty="0"/>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746BC838-DEFA-45C5-8164-26FCF188E13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405C06DD-3AAD-403E-B3CF-F3449B9926C3}" type="datetime1">
              <a:rPr lang="en-US" altLang="ja-JP"/>
              <a:pPr>
                <a:defRPr/>
              </a:pPr>
              <a:t>11/25/2021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050C6-C4F0-4836-980D-3C71E6E9025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5" name="TextBox 23"/>
          <p:cNvSpPr txBox="1"/>
          <p:nvPr/>
        </p:nvSpPr>
        <p:spPr>
          <a:xfrm>
            <a:off x="541338" y="790575"/>
            <a:ext cx="609600" cy="584200"/>
          </a:xfrm>
          <a:prstGeom prst="rect">
            <a:avLst/>
          </a:prstGeom>
        </p:spPr>
        <p:txBody>
          <a:bodyPr anchor="ctr"/>
          <a:lstStyle/>
          <a:p>
            <a:pPr fontAlgn="auto">
              <a:spcBef>
                <a:spcPts val="0"/>
              </a:spcBef>
              <a:spcAft>
                <a:spcPts val="0"/>
              </a:spcAft>
              <a:defRPr/>
            </a:pPr>
            <a:r>
              <a:rPr kumimoji="0" lang="en-US" sz="8000" dirty="0">
                <a:ln w="3175" cmpd="sng">
                  <a:noFill/>
                </a:ln>
                <a:solidFill>
                  <a:schemeClr val="accent1">
                    <a:lumMod val="60000"/>
                    <a:lumOff val="40000"/>
                  </a:schemeClr>
                </a:solidFill>
                <a:latin typeface="Arial"/>
                <a:ea typeface="+mn-ea"/>
              </a:rPr>
              <a:t>“</a:t>
            </a:r>
          </a:p>
        </p:txBody>
      </p:sp>
      <p:sp>
        <p:nvSpPr>
          <p:cNvPr id="6" name="TextBox 24"/>
          <p:cNvSpPr txBox="1"/>
          <p:nvPr/>
        </p:nvSpPr>
        <p:spPr>
          <a:xfrm>
            <a:off x="8893175" y="2886075"/>
            <a:ext cx="609600" cy="585788"/>
          </a:xfrm>
          <a:prstGeom prst="rect">
            <a:avLst/>
          </a:prstGeom>
        </p:spPr>
        <p:txBody>
          <a:bodyPr anchor="ctr"/>
          <a:lstStyle/>
          <a:p>
            <a:pPr fontAlgn="auto">
              <a:spcBef>
                <a:spcPts val="0"/>
              </a:spcBef>
              <a:spcAft>
                <a:spcPts val="0"/>
              </a:spcAft>
              <a:defRPr/>
            </a:pPr>
            <a:r>
              <a:rPr kumimoji="0" lang="en-US" sz="8000" dirty="0">
                <a:ln w="3175" cmpd="sng">
                  <a:noFill/>
                </a:ln>
                <a:solidFill>
                  <a:schemeClr val="accent1">
                    <a:lumMod val="60000"/>
                    <a:lumOff val="40000"/>
                  </a:schemeClr>
                </a:solidFill>
                <a:latin typeface="Arial"/>
                <a:ea typeface="+mn-ea"/>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7" name="Date Placeholder 3"/>
          <p:cNvSpPr>
            <a:spLocks noGrp="1"/>
          </p:cNvSpPr>
          <p:nvPr>
            <p:ph type="dt" sz="half" idx="14"/>
          </p:nvPr>
        </p:nvSpPr>
        <p:spPr/>
        <p:txBody>
          <a:bodyPr/>
          <a:lstStyle>
            <a:lvl1pPr>
              <a:defRPr/>
            </a:lvl1pPr>
          </a:lstStyle>
          <a:p>
            <a:pPr>
              <a:defRPr/>
            </a:pPr>
            <a:fld id="{59B4F183-D24B-4DCC-831A-2B2763D2D305}" type="datetime1">
              <a:rPr lang="en-US" altLang="ja-JP"/>
              <a:pPr>
                <a:defRPr/>
              </a:pPr>
              <a:t>11/25/2021</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A3971197-1699-4B58-84C6-44CF16E0903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7FE1FE4D-ABF4-465E-8CFD-D6B2B6DC9D21}" type="datetime1">
              <a:rPr lang="en-US" altLang="ja-JP"/>
              <a:pPr>
                <a:defRPr/>
              </a:pPr>
              <a:t>11/25/2021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3FF626-EA2A-4DBB-A2DE-E0FE5C59875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5" name="TextBox 23"/>
          <p:cNvSpPr txBox="1"/>
          <p:nvPr/>
        </p:nvSpPr>
        <p:spPr>
          <a:xfrm>
            <a:off x="541338" y="790575"/>
            <a:ext cx="609600" cy="584200"/>
          </a:xfrm>
          <a:prstGeom prst="rect">
            <a:avLst/>
          </a:prstGeom>
        </p:spPr>
        <p:txBody>
          <a:bodyPr anchor="ctr"/>
          <a:lstStyle/>
          <a:p>
            <a:pPr fontAlgn="auto">
              <a:spcBef>
                <a:spcPts val="0"/>
              </a:spcBef>
              <a:spcAft>
                <a:spcPts val="0"/>
              </a:spcAft>
              <a:defRPr/>
            </a:pPr>
            <a:r>
              <a:rPr kumimoji="0" lang="en-US" sz="8000" dirty="0">
                <a:ln w="3175" cmpd="sng">
                  <a:noFill/>
                </a:ln>
                <a:solidFill>
                  <a:schemeClr val="accent1">
                    <a:lumMod val="60000"/>
                    <a:lumOff val="40000"/>
                  </a:schemeClr>
                </a:solidFill>
                <a:latin typeface="Arial"/>
                <a:ea typeface="+mn-ea"/>
              </a:rPr>
              <a:t>“</a:t>
            </a:r>
          </a:p>
        </p:txBody>
      </p:sp>
      <p:sp>
        <p:nvSpPr>
          <p:cNvPr id="6" name="TextBox 24"/>
          <p:cNvSpPr txBox="1"/>
          <p:nvPr/>
        </p:nvSpPr>
        <p:spPr>
          <a:xfrm>
            <a:off x="8893175" y="2886075"/>
            <a:ext cx="609600" cy="585788"/>
          </a:xfrm>
          <a:prstGeom prst="rect">
            <a:avLst/>
          </a:prstGeom>
        </p:spPr>
        <p:txBody>
          <a:bodyPr anchor="ctr"/>
          <a:lstStyle/>
          <a:p>
            <a:pPr fontAlgn="auto">
              <a:spcBef>
                <a:spcPts val="0"/>
              </a:spcBef>
              <a:spcAft>
                <a:spcPts val="0"/>
              </a:spcAft>
              <a:defRPr/>
            </a:pPr>
            <a:r>
              <a:rPr kumimoji="0" lang="en-US" sz="8000" dirty="0">
                <a:ln w="3175" cmpd="sng">
                  <a:noFill/>
                </a:ln>
                <a:solidFill>
                  <a:schemeClr val="accent1">
                    <a:lumMod val="60000"/>
                    <a:lumOff val="40000"/>
                  </a:schemeClr>
                </a:solidFill>
                <a:latin typeface="Arial"/>
                <a:ea typeface="+mn-ea"/>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7" name="Date Placeholder 3"/>
          <p:cNvSpPr>
            <a:spLocks noGrp="1"/>
          </p:cNvSpPr>
          <p:nvPr>
            <p:ph type="dt" sz="half" idx="14"/>
          </p:nvPr>
        </p:nvSpPr>
        <p:spPr/>
        <p:txBody>
          <a:bodyPr/>
          <a:lstStyle>
            <a:lvl1pPr>
              <a:defRPr/>
            </a:lvl1pPr>
          </a:lstStyle>
          <a:p>
            <a:pPr>
              <a:defRPr/>
            </a:pPr>
            <a:fld id="{A4F2AA22-8948-4AB4-A29D-CD54A5C0EF6A}" type="datetime1">
              <a:rPr lang="en-US" altLang="ja-JP"/>
              <a:pPr>
                <a:defRPr/>
              </a:pPr>
              <a:t>11/25/2021</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6A220270-A04C-41A4-8250-872C84556EE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5" name="Date Placeholder 3"/>
          <p:cNvSpPr>
            <a:spLocks noGrp="1"/>
          </p:cNvSpPr>
          <p:nvPr>
            <p:ph type="dt" sz="half" idx="14"/>
          </p:nvPr>
        </p:nvSpPr>
        <p:spPr/>
        <p:txBody>
          <a:bodyPr/>
          <a:lstStyle>
            <a:lvl1pPr>
              <a:defRPr/>
            </a:lvl1pPr>
          </a:lstStyle>
          <a:p>
            <a:pPr>
              <a:defRPr/>
            </a:pPr>
            <a:fld id="{D3966AE7-3D95-47AC-958B-592145D1F8FE}" type="datetime1">
              <a:rPr lang="en-US" altLang="ja-JP"/>
              <a:pPr>
                <a:defRPr/>
              </a:pPr>
              <a:t>11/25/2021</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C2B8A80B-2FA0-40A6-8C98-EE73E758FCA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81B246AD-F5AA-4956-912B-59A39C0D52AC}" type="datetime1">
              <a:rPr lang="en-US" altLang="ja-JP"/>
              <a:pPr>
                <a:defRPr/>
              </a:pPr>
              <a:t>11/25/2021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57BC3D-E1B2-4A71-B53E-CA4D3059903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51DE5E7B-02BB-4E3C-B0F7-15D448CB65C3}" type="datetime1">
              <a:rPr lang="en-US" altLang="ja-JP"/>
              <a:pPr>
                <a:defRPr/>
              </a:pPr>
              <a:t>11/25/2021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EE3932-DCEF-4D9E-BF54-0CB89975AE5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50908012-4941-4F33-8747-3EA5863F931D}" type="datetime1">
              <a:rPr lang="en-US" altLang="ja-JP"/>
              <a:pPr>
                <a:defRPr/>
              </a:pPr>
              <a:t>11/25/2021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917229-46E6-475A-AF81-A3139A79450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6ECDEFD7-C215-43CF-B664-EC541DE1751C}" type="datetime1">
              <a:rPr lang="en-US" altLang="ja-JP"/>
              <a:pPr>
                <a:defRPr/>
              </a:pPr>
              <a:t>11/25/2021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9506C5-31A9-48D6-8838-8AEEE56A57F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p:txBody>
          <a:bodyPr/>
          <a:lstStyle>
            <a:lvl1pPr>
              <a:defRPr/>
            </a:lvl1pPr>
          </a:lstStyle>
          <a:p>
            <a:pPr>
              <a:defRPr/>
            </a:pPr>
            <a:fld id="{A9DC80FC-0BBA-433D-B143-93BF8E03B06E}" type="datetime1">
              <a:rPr lang="en-US" altLang="ja-JP"/>
              <a:pPr>
                <a:defRPr/>
              </a:pPr>
              <a:t>11/25/2021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D28C16-C2DC-4CB6-BC2A-FC0F448C0C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p:txBody>
          <a:bodyPr/>
          <a:lstStyle>
            <a:lvl1pPr>
              <a:defRPr/>
            </a:lvl1pPr>
          </a:lstStyle>
          <a:p>
            <a:pPr>
              <a:defRPr/>
            </a:pPr>
            <a:fld id="{126B055A-08D4-4500-B0A1-9AF2354065FD}" type="datetime1">
              <a:rPr lang="en-US" altLang="ja-JP"/>
              <a:pPr>
                <a:defRPr/>
              </a:pPr>
              <a:t>11/25/2021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03B62F4-E3F6-41D3-8E19-D537E94312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p:txBody>
          <a:bodyPr/>
          <a:lstStyle>
            <a:lvl1pPr>
              <a:defRPr/>
            </a:lvl1pPr>
          </a:lstStyle>
          <a:p>
            <a:pPr>
              <a:defRPr/>
            </a:pPr>
            <a:fld id="{9C831645-9252-4F75-AF4B-5E0D53E0A632}" type="datetime1">
              <a:rPr lang="en-US" altLang="ja-JP"/>
              <a:pPr>
                <a:defRPr/>
              </a:pPr>
              <a:t>11/25/2021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5ECC44D-5F6C-4ADC-BEEC-EF9FC8E9BAE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A7DEA5-065F-4219-8306-46F5BEE3C65A}" type="datetime1">
              <a:rPr lang="en-US" altLang="ja-JP"/>
              <a:pPr>
                <a:defRPr/>
              </a:pPr>
              <a:t>11/25/2021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84E98D0-F953-4C90-B636-5D796155635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DCD32FF4-2322-484B-881A-300E757E0669}" type="datetime1">
              <a:rPr lang="en-US" altLang="ja-JP"/>
              <a:pPr>
                <a:defRPr/>
              </a:pPr>
              <a:t>11/25/2021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ADCB8E-0800-4DF5-B673-14A454895F8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A0CC7C29-58F9-4529-8B56-E6A9777C538F}" type="datetime1">
              <a:rPr lang="en-US" altLang="ja-JP"/>
              <a:pPr>
                <a:defRPr/>
              </a:pPr>
              <a:t>11/25/2021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AD700F-B6B0-4CEC-9097-5D3F9F80E51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43"/>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2981"/>
              <a:ext cx="449263" cy="2845019"/>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タイトルの書式設定</a:t>
            </a:r>
          </a:p>
        </p:txBody>
      </p:sp>
      <p:sp>
        <p:nvSpPr>
          <p:cNvPr id="1028" name="Text Placeholder 2"/>
          <p:cNvSpPr>
            <a:spLocks noGrp="1"/>
          </p:cNvSpPr>
          <p:nvPr>
            <p:ph type="body" idx="1"/>
          </p:nvPr>
        </p:nvSpPr>
        <p:spPr bwMode="auto">
          <a:xfrm>
            <a:off x="677863" y="2160588"/>
            <a:ext cx="8596312"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kumimoji="0" sz="900">
                <a:solidFill>
                  <a:schemeClr val="tx1">
                    <a:tint val="75000"/>
                  </a:schemeClr>
                </a:solidFill>
                <a:latin typeface="+mn-lt"/>
                <a:ea typeface="+mn-ea"/>
              </a:defRPr>
            </a:lvl1pPr>
          </a:lstStyle>
          <a:p>
            <a:pPr>
              <a:defRPr/>
            </a:pPr>
            <a:fld id="{EF4B38EB-D306-4826-BD93-79B58D90D242}" type="datetime1">
              <a:rPr lang="en-US" altLang="ja-JP"/>
              <a:pPr>
                <a:defRPr/>
              </a:pPr>
              <a:t>11/25/2021</a:t>
            </a:fld>
            <a:endParaRPr lang="en-US" dirty="0"/>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fontAlgn="auto">
              <a:spcBef>
                <a:spcPts val="0"/>
              </a:spcBef>
              <a:spcAft>
                <a:spcPts val="0"/>
              </a:spcAft>
              <a:defRPr kumimoji="0" sz="9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fontAlgn="auto">
              <a:spcBef>
                <a:spcPts val="0"/>
              </a:spcBef>
              <a:spcAft>
                <a:spcPts val="0"/>
              </a:spcAft>
              <a:defRPr kumimoji="0" sz="900">
                <a:solidFill>
                  <a:schemeClr val="accent1"/>
                </a:solidFill>
                <a:latin typeface="+mn-lt"/>
                <a:ea typeface="+mn-ea"/>
              </a:defRPr>
            </a:lvl1pPr>
          </a:lstStyle>
          <a:p>
            <a:pPr>
              <a:defRPr/>
            </a:pPr>
            <a:fld id="{2DD76EBD-D730-4BE0-9F33-A3C20AF99F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6" r:id="rId11"/>
    <p:sldLayoutId id="2147483661" r:id="rId12"/>
    <p:sldLayoutId id="2147483667" r:id="rId13"/>
    <p:sldLayoutId id="2147483662" r:id="rId14"/>
    <p:sldLayoutId id="2147483663" r:id="rId15"/>
    <p:sldLayoutId id="2147483664" r:id="rId16"/>
  </p:sldLayoutIdLst>
  <p:hf sldNum="0" hdr="0" ftr="0" dt="0"/>
  <p:txStyles>
    <p:titleStyle>
      <a:lvl1pPr algn="l" defTabSz="457200" rtl="0" eaLnBrk="0" fontAlgn="base" hangingPunct="0">
        <a:spcBef>
          <a:spcPct val="0"/>
        </a:spcBef>
        <a:spcAft>
          <a:spcPct val="0"/>
        </a:spcAft>
        <a:defRPr kumimoji="1" sz="3600" kern="1200">
          <a:solidFill>
            <a:schemeClr val="accent1"/>
          </a:solidFill>
          <a:latin typeface="+mj-lt"/>
          <a:ea typeface="+mj-ea"/>
          <a:cs typeface="+mj-cs"/>
        </a:defRPr>
      </a:lvl1pPr>
      <a:lvl2pPr algn="l" defTabSz="457200" rtl="0" eaLnBrk="0" fontAlgn="base" hangingPunct="0">
        <a:spcBef>
          <a:spcPct val="0"/>
        </a:spcBef>
        <a:spcAft>
          <a:spcPct val="0"/>
        </a:spcAft>
        <a:defRPr kumimoji="1" sz="3600">
          <a:solidFill>
            <a:schemeClr val="accent1"/>
          </a:solidFill>
          <a:latin typeface="Trebuchet MS" pitchFamily="34" charset="0"/>
        </a:defRPr>
      </a:lvl2pPr>
      <a:lvl3pPr algn="l" defTabSz="457200" rtl="0" eaLnBrk="0" fontAlgn="base" hangingPunct="0">
        <a:spcBef>
          <a:spcPct val="0"/>
        </a:spcBef>
        <a:spcAft>
          <a:spcPct val="0"/>
        </a:spcAft>
        <a:defRPr kumimoji="1" sz="3600">
          <a:solidFill>
            <a:schemeClr val="accent1"/>
          </a:solidFill>
          <a:latin typeface="Trebuchet MS" pitchFamily="34" charset="0"/>
        </a:defRPr>
      </a:lvl3pPr>
      <a:lvl4pPr algn="l" defTabSz="457200" rtl="0" eaLnBrk="0" fontAlgn="base" hangingPunct="0">
        <a:spcBef>
          <a:spcPct val="0"/>
        </a:spcBef>
        <a:spcAft>
          <a:spcPct val="0"/>
        </a:spcAft>
        <a:defRPr kumimoji="1" sz="3600">
          <a:solidFill>
            <a:schemeClr val="accent1"/>
          </a:solidFill>
          <a:latin typeface="Trebuchet MS" pitchFamily="34" charset="0"/>
        </a:defRPr>
      </a:lvl4pPr>
      <a:lvl5pPr algn="l" defTabSz="457200" rtl="0" eaLnBrk="0" fontAlgn="base" hangingPunct="0">
        <a:spcBef>
          <a:spcPct val="0"/>
        </a:spcBef>
        <a:spcAft>
          <a:spcPct val="0"/>
        </a:spcAft>
        <a:defRPr kumimoji="1" sz="3600">
          <a:solidFill>
            <a:schemeClr val="accent1"/>
          </a:solidFill>
          <a:latin typeface="Trebuchet MS" pitchFamily="34" charset="0"/>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umimoji="1"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kumimoji="1"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kumimoji="1"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kumimoji="1"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kumimoji="1"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タイトル 1"/>
          <p:cNvSpPr>
            <a:spLocks noGrp="1"/>
          </p:cNvSpPr>
          <p:nvPr>
            <p:ph type="ctrTitle"/>
          </p:nvPr>
        </p:nvSpPr>
        <p:spPr>
          <a:xfrm>
            <a:off x="1506538" y="2405063"/>
            <a:ext cx="7767637" cy="1646237"/>
          </a:xfrm>
        </p:spPr>
        <p:txBody>
          <a:bodyPr/>
          <a:lstStyle/>
          <a:p>
            <a:pPr eaLnBrk="1" hangingPunct="1"/>
            <a:r>
              <a:rPr lang="ja-JP" altLang="en-US"/>
              <a:t>職場のハラスメント研修</a:t>
            </a:r>
          </a:p>
        </p:txBody>
      </p:sp>
      <p:sp>
        <p:nvSpPr>
          <p:cNvPr id="20482" name="字幕 2"/>
          <p:cNvSpPr>
            <a:spLocks noGrp="1"/>
          </p:cNvSpPr>
          <p:nvPr>
            <p:ph type="subTitle" idx="1"/>
          </p:nvPr>
        </p:nvSpPr>
        <p:spPr>
          <a:xfrm>
            <a:off x="1506538" y="4051300"/>
            <a:ext cx="7767637" cy="1096963"/>
          </a:xfrm>
        </p:spPr>
        <p:txBody>
          <a:bodyPr/>
          <a:lstStyle/>
          <a:p>
            <a:pPr algn="l" eaLnBrk="1" hangingPunct="1"/>
            <a:r>
              <a:rPr lang="ja-JP" altLang="en-US">
                <a:solidFill>
                  <a:srgbClr val="7F7F7F"/>
                </a:solidFill>
              </a:rPr>
              <a:t>職場で生じる様々なハラスメントを理解し、特にパワーハラスメントについて、どういう言動がハラスメントになるのか、理解を深めましょう。</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タイトル 1"/>
          <p:cNvSpPr>
            <a:spLocks noGrp="1"/>
          </p:cNvSpPr>
          <p:nvPr>
            <p:ph type="title"/>
          </p:nvPr>
        </p:nvSpPr>
        <p:spPr>
          <a:xfrm>
            <a:off x="677863" y="436563"/>
            <a:ext cx="10572750" cy="1320800"/>
          </a:xfrm>
        </p:spPr>
        <p:txBody>
          <a:bodyPr/>
          <a:lstStyle/>
          <a:p>
            <a:pPr eaLnBrk="1" hangingPunct="1"/>
            <a:r>
              <a:rPr lang="ja-JP" altLang="en-US"/>
              <a:t>６</a:t>
            </a:r>
            <a:r>
              <a:rPr lang="en-US" altLang="ja-JP"/>
              <a:t>-</a:t>
            </a:r>
            <a:r>
              <a:rPr lang="ja-JP" altLang="en-US"/>
              <a:t>３</a:t>
            </a:r>
            <a:r>
              <a:rPr lang="en-US" altLang="ja-JP"/>
              <a:t>.</a:t>
            </a:r>
            <a:r>
              <a:rPr lang="ja-JP" altLang="en-US"/>
              <a:t>職場での「いじめ・嫌がらせ」の例</a:t>
            </a:r>
            <a:br>
              <a:rPr lang="en-US" altLang="ja-JP"/>
            </a:br>
            <a:r>
              <a:rPr lang="ja-JP" altLang="en-US" sz="3000"/>
              <a:t>どれに当たるか分類してみましょう。</a:t>
            </a:r>
          </a:p>
        </p:txBody>
      </p:sp>
      <p:sp>
        <p:nvSpPr>
          <p:cNvPr id="29698" name="コンテンツ プレースホルダー 2"/>
          <p:cNvSpPr>
            <a:spLocks noGrp="1"/>
          </p:cNvSpPr>
          <p:nvPr>
            <p:ph idx="1"/>
          </p:nvPr>
        </p:nvSpPr>
        <p:spPr>
          <a:xfrm>
            <a:off x="334963" y="2095500"/>
            <a:ext cx="9944100" cy="4606925"/>
          </a:xfrm>
        </p:spPr>
        <p:txBody>
          <a:bodyPr/>
          <a:lstStyle/>
          <a:p>
            <a:pPr marL="0" indent="0" eaLnBrk="1" hangingPunct="1">
              <a:buFont typeface="Wingdings 3" pitchFamily="18" charset="2"/>
              <a:buNone/>
            </a:pPr>
            <a:r>
              <a:rPr lang="ja-JP" altLang="en-US" sz="2200"/>
              <a:t>身体的な攻撃 </a:t>
            </a:r>
            <a:r>
              <a:rPr lang="en-US" altLang="ja-JP" sz="2200"/>
              <a:t>… 1</a:t>
            </a:r>
            <a:r>
              <a:rPr lang="ja-JP" altLang="en-US" sz="2200"/>
              <a:t>　　精神的な攻撃 </a:t>
            </a:r>
            <a:r>
              <a:rPr lang="en-US" altLang="ja-JP" sz="2200"/>
              <a:t>… 2</a:t>
            </a:r>
            <a:r>
              <a:rPr lang="ja-JP" altLang="en-US" sz="2200"/>
              <a:t>　　人間関係からの切り離し </a:t>
            </a:r>
            <a:r>
              <a:rPr lang="en-US" altLang="ja-JP" sz="2200"/>
              <a:t>… 3</a:t>
            </a:r>
          </a:p>
          <a:p>
            <a:pPr marL="0" indent="0" eaLnBrk="1" hangingPunct="1">
              <a:buFont typeface="Wingdings 3" pitchFamily="18" charset="2"/>
              <a:buNone/>
            </a:pPr>
            <a:r>
              <a:rPr lang="ja-JP" altLang="en-US" sz="2200"/>
              <a:t>過大な要求 </a:t>
            </a:r>
            <a:r>
              <a:rPr lang="en-US" altLang="ja-JP" sz="2200"/>
              <a:t>… 4</a:t>
            </a:r>
            <a:r>
              <a:rPr lang="ja-JP" altLang="en-US" sz="2200"/>
              <a:t>　　　過小な要求 </a:t>
            </a:r>
            <a:r>
              <a:rPr lang="en-US" altLang="ja-JP" sz="2200"/>
              <a:t>… 5</a:t>
            </a:r>
            <a:r>
              <a:rPr lang="ja-JP" altLang="en-US" sz="2200"/>
              <a:t>　　　個の侵害 </a:t>
            </a:r>
            <a:r>
              <a:rPr lang="en-US" altLang="ja-JP" sz="2200"/>
              <a:t>… 6</a:t>
            </a:r>
          </a:p>
          <a:p>
            <a:pPr marL="0" indent="0" eaLnBrk="1" hangingPunct="1">
              <a:buFont typeface="Wingdings 3" pitchFamily="18" charset="2"/>
              <a:buNone/>
            </a:pPr>
            <a:r>
              <a:rPr lang="ja-JP" altLang="en-US" sz="2200"/>
              <a:t>①挨拶をしても無視される</a:t>
            </a:r>
            <a:r>
              <a:rPr lang="en-US" altLang="ja-JP" sz="2200"/>
              <a:t>【</a:t>
            </a:r>
            <a:r>
              <a:rPr lang="ja-JP" altLang="en-US" sz="2200"/>
              <a:t>　　</a:t>
            </a:r>
            <a:r>
              <a:rPr lang="en-US" altLang="ja-JP" sz="2200"/>
              <a:t>】</a:t>
            </a:r>
          </a:p>
          <a:p>
            <a:pPr marL="0" indent="0" eaLnBrk="1" hangingPunct="1">
              <a:buFont typeface="Wingdings 3" pitchFamily="18" charset="2"/>
              <a:buNone/>
            </a:pPr>
            <a:r>
              <a:rPr lang="ja-JP" altLang="en-US" sz="2200"/>
              <a:t>②足で蹴られる</a:t>
            </a:r>
            <a:r>
              <a:rPr lang="en-US" altLang="ja-JP" sz="2200"/>
              <a:t>【</a:t>
            </a:r>
            <a:r>
              <a:rPr lang="ja-JP" altLang="en-US" sz="2200"/>
              <a:t>　　</a:t>
            </a:r>
            <a:r>
              <a:rPr lang="en-US" altLang="ja-JP" sz="2200"/>
              <a:t>】 </a:t>
            </a:r>
          </a:p>
          <a:p>
            <a:pPr marL="0" indent="0" eaLnBrk="1" hangingPunct="1">
              <a:buFont typeface="Wingdings 3" pitchFamily="18" charset="2"/>
              <a:buNone/>
            </a:pPr>
            <a:r>
              <a:rPr lang="ja-JP" altLang="en-US" sz="2200"/>
              <a:t>③個人の宗教をみんなの前で言われ、悪口をいわれた</a:t>
            </a:r>
            <a:r>
              <a:rPr lang="en-US" altLang="ja-JP" sz="2200"/>
              <a:t>【</a:t>
            </a:r>
            <a:r>
              <a:rPr lang="ja-JP" altLang="en-US" sz="2200"/>
              <a:t>　　</a:t>
            </a:r>
            <a:r>
              <a:rPr lang="en-US" altLang="ja-JP" sz="2200"/>
              <a:t>】 </a:t>
            </a:r>
          </a:p>
          <a:p>
            <a:pPr marL="0" indent="0" eaLnBrk="1" hangingPunct="1">
              <a:buFont typeface="Wingdings 3" pitchFamily="18" charset="2"/>
              <a:buNone/>
            </a:pPr>
            <a:r>
              <a:rPr lang="ja-JP" altLang="en-US" sz="2200"/>
              <a:t>④みんなの前で大声で叱責される</a:t>
            </a:r>
            <a:r>
              <a:rPr lang="en-US" altLang="ja-JP" sz="2200"/>
              <a:t>【</a:t>
            </a:r>
            <a:r>
              <a:rPr lang="ja-JP" altLang="en-US" sz="2200"/>
              <a:t>　　</a:t>
            </a:r>
            <a:r>
              <a:rPr lang="en-US" altLang="ja-JP" sz="2200"/>
              <a:t>】 </a:t>
            </a:r>
          </a:p>
          <a:p>
            <a:pPr marL="0" indent="0" eaLnBrk="1" hangingPunct="1">
              <a:buFont typeface="Wingdings 3" pitchFamily="18" charset="2"/>
              <a:buNone/>
            </a:pPr>
            <a:r>
              <a:rPr lang="ja-JP" altLang="en-US" sz="2200"/>
              <a:t>⑤営業なのに買い物、倉庫整理など必要以上に強要される</a:t>
            </a:r>
            <a:r>
              <a:rPr lang="en-US" altLang="ja-JP" sz="2200"/>
              <a:t>【</a:t>
            </a:r>
            <a:r>
              <a:rPr lang="ja-JP" altLang="en-US" sz="2200"/>
              <a:t>　　</a:t>
            </a:r>
            <a:r>
              <a:rPr lang="en-US" altLang="ja-JP" sz="2200"/>
              <a:t>】 </a:t>
            </a:r>
          </a:p>
          <a:p>
            <a:pPr marL="0" indent="0" eaLnBrk="1" hangingPunct="1">
              <a:buFont typeface="Wingdings 3" pitchFamily="18" charset="2"/>
              <a:buNone/>
            </a:pPr>
            <a:r>
              <a:rPr lang="ja-JP" altLang="en-US" sz="2200"/>
              <a:t>⑥休日出勤しても終わらない業務の強要</a:t>
            </a:r>
            <a:r>
              <a:rPr lang="en-US" altLang="ja-JP" sz="2200"/>
              <a:t>【</a:t>
            </a:r>
            <a:r>
              <a:rPr lang="ja-JP" altLang="en-US" sz="2200"/>
              <a:t>　　</a:t>
            </a:r>
            <a:r>
              <a:rPr lang="en-US" altLang="ja-JP" sz="2200"/>
              <a:t>】 </a:t>
            </a:r>
          </a:p>
          <a:p>
            <a:pPr marL="0" indent="0" eaLnBrk="1" hangingPunct="1">
              <a:buFont typeface="Wingdings 3" pitchFamily="18" charset="2"/>
              <a:buNone/>
            </a:pPr>
            <a:r>
              <a:rPr lang="ja-JP" altLang="en-US" sz="2200"/>
              <a:t>⑦交際相手の有無を聞かれ、過度に結婚を推奨された</a:t>
            </a:r>
            <a:r>
              <a:rPr lang="en-US" altLang="ja-JP" sz="2200"/>
              <a:t>【</a:t>
            </a:r>
            <a:r>
              <a:rPr lang="ja-JP" altLang="en-US" sz="2200"/>
              <a:t>　　</a:t>
            </a:r>
            <a:r>
              <a:rPr lang="en-US" altLang="ja-JP" sz="2200"/>
              <a:t>】</a:t>
            </a:r>
          </a:p>
          <a:p>
            <a:pPr marL="0" indent="0" eaLnBrk="1" hangingPunct="1">
              <a:buFont typeface="Wingdings 3" pitchFamily="18" charset="2"/>
              <a:buNone/>
            </a:pPr>
            <a:r>
              <a:rPr lang="ja-JP" altLang="en-US" sz="2200"/>
              <a:t>⑧仕事でミスがあったので、上司から注意された</a:t>
            </a:r>
            <a:r>
              <a:rPr lang="en-US" altLang="ja-JP" sz="2200"/>
              <a:t>【</a:t>
            </a:r>
            <a:r>
              <a:rPr lang="ja-JP" altLang="en-US" sz="2200"/>
              <a:t>　　</a:t>
            </a:r>
            <a:r>
              <a:rPr lang="en-US" altLang="ja-JP" sz="220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タイトル 1"/>
          <p:cNvSpPr>
            <a:spLocks noGrp="1"/>
          </p:cNvSpPr>
          <p:nvPr>
            <p:ph type="title"/>
          </p:nvPr>
        </p:nvSpPr>
        <p:spPr>
          <a:xfrm>
            <a:off x="677863" y="484188"/>
            <a:ext cx="9691687" cy="984250"/>
          </a:xfrm>
        </p:spPr>
        <p:txBody>
          <a:bodyPr/>
          <a:lstStyle/>
          <a:p>
            <a:pPr eaLnBrk="1" hangingPunct="1"/>
            <a:r>
              <a:rPr lang="ja-JP" altLang="en-US"/>
              <a:t>７</a:t>
            </a:r>
            <a:r>
              <a:rPr lang="en-US" altLang="ja-JP"/>
              <a:t>-</a:t>
            </a:r>
            <a:r>
              <a:rPr lang="ja-JP" altLang="en-US"/>
              <a:t>１</a:t>
            </a:r>
            <a:r>
              <a:rPr lang="en-US" altLang="ja-JP"/>
              <a:t>.</a:t>
            </a:r>
            <a:r>
              <a:rPr lang="ja-JP" altLang="en-US"/>
              <a:t>パワーハラスメントが起こったら</a:t>
            </a:r>
          </a:p>
        </p:txBody>
      </p:sp>
      <p:sp>
        <p:nvSpPr>
          <p:cNvPr id="3" name="コンテンツ プレースホルダー 2"/>
          <p:cNvSpPr>
            <a:spLocks noGrp="1"/>
          </p:cNvSpPr>
          <p:nvPr>
            <p:ph idx="1"/>
          </p:nvPr>
        </p:nvSpPr>
        <p:spPr>
          <a:xfrm>
            <a:off x="677863" y="1309688"/>
            <a:ext cx="11352212" cy="5318125"/>
          </a:xfrm>
        </p:spPr>
        <p:txBody>
          <a:bodyPr rtlCol="0">
            <a:normAutofit fontScale="92500"/>
          </a:bodyPr>
          <a:lstStyle/>
          <a:p>
            <a:pPr marL="0" indent="0" eaLnBrk="1" fontAlgn="auto" hangingPunct="1">
              <a:spcAft>
                <a:spcPts val="0"/>
              </a:spcAft>
              <a:buFont typeface="Wingdings 3" charset="2"/>
              <a:buNone/>
              <a:defRPr/>
            </a:pPr>
            <a:r>
              <a:rPr lang="ja-JP" altLang="en-US" sz="2800" dirty="0">
                <a:solidFill>
                  <a:schemeClr val="tx1">
                    <a:lumMod val="75000"/>
                    <a:lumOff val="25000"/>
                  </a:schemeClr>
                </a:solidFill>
              </a:rPr>
              <a:t>もし、あなたが行為者になったら・・・</a:t>
            </a:r>
            <a:endParaRPr lang="en-US" altLang="ja-JP" sz="2800" dirty="0">
              <a:solidFill>
                <a:schemeClr val="tx1">
                  <a:lumMod val="75000"/>
                  <a:lumOff val="25000"/>
                </a:schemeClr>
              </a:solidFill>
            </a:endParaRPr>
          </a:p>
          <a:p>
            <a:pPr eaLnBrk="1" fontAlgn="auto" hangingPunct="1">
              <a:spcAft>
                <a:spcPts val="0"/>
              </a:spcAft>
              <a:buFont typeface="Wingdings 3" charset="2"/>
              <a:buChar char=""/>
              <a:defRPr/>
            </a:pPr>
            <a:r>
              <a:rPr lang="ja-JP" altLang="en-US" sz="2400" b="1" dirty="0">
                <a:solidFill>
                  <a:schemeClr val="tx1">
                    <a:lumMod val="75000"/>
                    <a:lumOff val="25000"/>
                  </a:schemeClr>
                </a:solidFill>
              </a:rPr>
              <a:t>社内での処分</a:t>
            </a:r>
            <a:endParaRPr lang="en-US" altLang="ja-JP" sz="2400" b="1" dirty="0">
              <a:solidFill>
                <a:schemeClr val="tx1">
                  <a:lumMod val="75000"/>
                  <a:lumOff val="25000"/>
                </a:schemeClr>
              </a:solidFill>
            </a:endParaRPr>
          </a:p>
          <a:p>
            <a:pPr marL="0" indent="0" eaLnBrk="1" fontAlgn="auto" hangingPunct="1">
              <a:spcAft>
                <a:spcPts val="0"/>
              </a:spcAft>
              <a:buFont typeface="Wingdings 3" charset="2"/>
              <a:buNone/>
              <a:defRPr/>
            </a:pPr>
            <a:r>
              <a:rPr lang="ja-JP" altLang="en-US" sz="2400" dirty="0">
                <a:solidFill>
                  <a:schemeClr val="tx1">
                    <a:lumMod val="75000"/>
                    <a:lumOff val="25000"/>
                  </a:schemeClr>
                </a:solidFill>
              </a:rPr>
              <a:t>　　懲罰規定（就業規則）： 「けん責」 「減給」「降格」「出勤停止」</a:t>
            </a:r>
            <a:endParaRPr lang="en-US" altLang="ja-JP" sz="2400" dirty="0">
              <a:solidFill>
                <a:schemeClr val="tx1">
                  <a:lumMod val="75000"/>
                  <a:lumOff val="25000"/>
                </a:schemeClr>
              </a:solidFill>
            </a:endParaRPr>
          </a:p>
          <a:p>
            <a:pPr marL="0" indent="0" eaLnBrk="1" fontAlgn="auto" hangingPunct="1">
              <a:spcAft>
                <a:spcPts val="0"/>
              </a:spcAft>
              <a:buFont typeface="Wingdings 3" charset="2"/>
              <a:buNone/>
              <a:defRPr/>
            </a:pPr>
            <a:r>
              <a:rPr lang="ja-JP" altLang="en-US" sz="2400" dirty="0">
                <a:solidFill>
                  <a:schemeClr val="tx1">
                    <a:lumMod val="75000"/>
                    <a:lumOff val="25000"/>
                  </a:schemeClr>
                </a:solidFill>
              </a:rPr>
              <a:t>　　　　　　　　　　　　「諭旨解雇」「懲戒解雇」等</a:t>
            </a:r>
            <a:endParaRPr lang="en-US" altLang="ja-JP" sz="2400" dirty="0">
              <a:solidFill>
                <a:schemeClr val="tx1">
                  <a:lumMod val="75000"/>
                  <a:lumOff val="25000"/>
                </a:schemeClr>
              </a:solidFill>
            </a:endParaRPr>
          </a:p>
          <a:p>
            <a:pPr eaLnBrk="1" fontAlgn="auto" hangingPunct="1">
              <a:spcAft>
                <a:spcPts val="0"/>
              </a:spcAft>
              <a:buFont typeface="Wingdings 3" charset="2"/>
              <a:buChar char=""/>
              <a:defRPr/>
            </a:pPr>
            <a:r>
              <a:rPr lang="ja-JP" altLang="en-US" sz="2400" b="1" dirty="0">
                <a:solidFill>
                  <a:schemeClr val="tx1">
                    <a:lumMod val="75000"/>
                    <a:lumOff val="25000"/>
                  </a:schemeClr>
                </a:solidFill>
              </a:rPr>
              <a:t>民事上の責任として損害賠償を請求される</a:t>
            </a:r>
            <a:endParaRPr lang="en-US" altLang="ja-JP" sz="2400" b="1" dirty="0">
              <a:solidFill>
                <a:schemeClr val="tx1">
                  <a:lumMod val="75000"/>
                  <a:lumOff val="25000"/>
                </a:schemeClr>
              </a:solidFill>
            </a:endParaRPr>
          </a:p>
          <a:p>
            <a:pPr marL="0" indent="0" eaLnBrk="1" fontAlgn="auto" hangingPunct="1">
              <a:spcAft>
                <a:spcPts val="0"/>
              </a:spcAft>
              <a:buFont typeface="Wingdings 3" charset="2"/>
              <a:buNone/>
              <a:defRPr/>
            </a:pPr>
            <a:r>
              <a:rPr lang="ja-JP" altLang="en-US" sz="2400" dirty="0">
                <a:solidFill>
                  <a:schemeClr val="tx1">
                    <a:lumMod val="75000"/>
                    <a:lumOff val="25000"/>
                  </a:schemeClr>
                </a:solidFill>
              </a:rPr>
              <a:t>　　民事上の責任</a:t>
            </a:r>
            <a:r>
              <a:rPr lang="ja-JP" altLang="en-US" sz="2400" dirty="0">
                <a:solidFill>
                  <a:schemeClr val="tx1">
                    <a:lumMod val="75000"/>
                    <a:lumOff val="25000"/>
                  </a:schemeClr>
                </a:solidFill>
                <a:sym typeface="Wingdings" panose="05000000000000000000" pitchFamily="2" charset="2"/>
              </a:rPr>
              <a:t>：（行為者には）民法</a:t>
            </a:r>
            <a:r>
              <a:rPr lang="en-US" altLang="ja-JP" sz="2400" dirty="0">
                <a:solidFill>
                  <a:schemeClr val="tx1">
                    <a:lumMod val="75000"/>
                    <a:lumOff val="25000"/>
                  </a:schemeClr>
                </a:solidFill>
                <a:sym typeface="Wingdings" panose="05000000000000000000" pitchFamily="2" charset="2"/>
              </a:rPr>
              <a:t>709</a:t>
            </a:r>
            <a:r>
              <a:rPr lang="ja-JP" altLang="en-US" sz="2400" dirty="0">
                <a:solidFill>
                  <a:schemeClr val="tx1">
                    <a:lumMod val="75000"/>
                    <a:lumOff val="25000"/>
                  </a:schemeClr>
                </a:solidFill>
                <a:sym typeface="Wingdings" panose="05000000000000000000" pitchFamily="2" charset="2"/>
              </a:rPr>
              <a:t>条の不法行為責任</a:t>
            </a:r>
            <a:endParaRPr lang="en-US" altLang="ja-JP" sz="2400" dirty="0">
              <a:solidFill>
                <a:schemeClr val="tx1">
                  <a:lumMod val="75000"/>
                  <a:lumOff val="25000"/>
                </a:schemeClr>
              </a:solidFill>
              <a:sym typeface="Wingdings" panose="05000000000000000000" pitchFamily="2" charset="2"/>
            </a:endParaRPr>
          </a:p>
          <a:p>
            <a:pPr marL="0" indent="0" eaLnBrk="1" fontAlgn="auto" hangingPunct="1">
              <a:spcAft>
                <a:spcPts val="0"/>
              </a:spcAft>
              <a:buFont typeface="Wingdings 3" charset="2"/>
              <a:buNone/>
              <a:defRPr/>
            </a:pPr>
            <a:r>
              <a:rPr lang="ja-JP" altLang="en-US" sz="2400" dirty="0">
                <a:solidFill>
                  <a:schemeClr val="tx1">
                    <a:lumMod val="75000"/>
                    <a:lumOff val="25000"/>
                  </a:schemeClr>
                </a:solidFill>
                <a:sym typeface="Wingdings" panose="05000000000000000000" pitchFamily="2" charset="2"/>
              </a:rPr>
              <a:t>　　　　　　　　　（会社には）　民法</a:t>
            </a:r>
            <a:r>
              <a:rPr lang="en-US" altLang="ja-JP" sz="2400" dirty="0">
                <a:solidFill>
                  <a:schemeClr val="tx1">
                    <a:lumMod val="75000"/>
                    <a:lumOff val="25000"/>
                  </a:schemeClr>
                </a:solidFill>
                <a:sym typeface="Wingdings" panose="05000000000000000000" pitchFamily="2" charset="2"/>
              </a:rPr>
              <a:t>415</a:t>
            </a:r>
            <a:r>
              <a:rPr lang="ja-JP" altLang="en-US" sz="2400" dirty="0">
                <a:solidFill>
                  <a:schemeClr val="tx1">
                    <a:lumMod val="75000"/>
                    <a:lumOff val="25000"/>
                  </a:schemeClr>
                </a:solidFill>
                <a:sym typeface="Wingdings" panose="05000000000000000000" pitchFamily="2" charset="2"/>
              </a:rPr>
              <a:t>条の債務不履行責任（安全配慮義務違反）</a:t>
            </a:r>
            <a:endParaRPr lang="en-US" altLang="ja-JP" sz="2400" dirty="0">
              <a:solidFill>
                <a:schemeClr val="tx1">
                  <a:lumMod val="75000"/>
                  <a:lumOff val="25000"/>
                </a:schemeClr>
              </a:solidFill>
              <a:sym typeface="Wingdings" panose="05000000000000000000" pitchFamily="2" charset="2"/>
            </a:endParaRPr>
          </a:p>
          <a:p>
            <a:pPr marL="0" indent="0" eaLnBrk="1" fontAlgn="auto" hangingPunct="1">
              <a:spcAft>
                <a:spcPts val="0"/>
              </a:spcAft>
              <a:buFont typeface="Wingdings 3" charset="2"/>
              <a:buNone/>
              <a:defRPr/>
            </a:pPr>
            <a:r>
              <a:rPr lang="ja-JP" altLang="en-US" sz="2400" dirty="0">
                <a:solidFill>
                  <a:schemeClr val="tx1">
                    <a:lumMod val="75000"/>
                    <a:lumOff val="25000"/>
                  </a:schemeClr>
                </a:solidFill>
                <a:sym typeface="Wingdings" panose="05000000000000000000" pitchFamily="2" charset="2"/>
              </a:rPr>
              <a:t>　　　　　　　　　　　　　　　　民法</a:t>
            </a:r>
            <a:r>
              <a:rPr lang="en-US" altLang="ja-JP" sz="2400" dirty="0">
                <a:solidFill>
                  <a:schemeClr val="tx1">
                    <a:lumMod val="75000"/>
                    <a:lumOff val="25000"/>
                  </a:schemeClr>
                </a:solidFill>
                <a:sym typeface="Wingdings" panose="05000000000000000000" pitchFamily="2" charset="2"/>
              </a:rPr>
              <a:t>715</a:t>
            </a:r>
            <a:r>
              <a:rPr lang="ja-JP" altLang="en-US" sz="2400" dirty="0">
                <a:solidFill>
                  <a:schemeClr val="tx1">
                    <a:lumMod val="75000"/>
                    <a:lumOff val="25000"/>
                  </a:schemeClr>
                </a:solidFill>
                <a:sym typeface="Wingdings" panose="05000000000000000000" pitchFamily="2" charset="2"/>
              </a:rPr>
              <a:t>条の使用者責任</a:t>
            </a:r>
            <a:endParaRPr lang="en-US" altLang="ja-JP" sz="2400" dirty="0">
              <a:solidFill>
                <a:schemeClr val="tx1">
                  <a:lumMod val="75000"/>
                  <a:lumOff val="25000"/>
                </a:schemeClr>
              </a:solidFill>
              <a:sym typeface="Wingdings" panose="05000000000000000000" pitchFamily="2" charset="2"/>
            </a:endParaRPr>
          </a:p>
          <a:p>
            <a:pPr eaLnBrk="1" fontAlgn="auto" hangingPunct="1">
              <a:spcAft>
                <a:spcPts val="0"/>
              </a:spcAft>
              <a:buFont typeface="Wingdings 3" charset="2"/>
              <a:buChar char=""/>
              <a:defRPr/>
            </a:pPr>
            <a:r>
              <a:rPr lang="ja-JP" altLang="en-US" sz="2400" b="1" dirty="0">
                <a:solidFill>
                  <a:schemeClr val="tx1">
                    <a:lumMod val="75000"/>
                    <a:lumOff val="25000"/>
                  </a:schemeClr>
                </a:solidFill>
                <a:sym typeface="Wingdings" panose="05000000000000000000" pitchFamily="2" charset="2"/>
              </a:rPr>
              <a:t>刑事罰に課せられる</a:t>
            </a:r>
            <a:r>
              <a:rPr lang="ja-JP" altLang="en-US" sz="2400" b="1" dirty="0">
                <a:solidFill>
                  <a:schemeClr val="tx1">
                    <a:lumMod val="75000"/>
                    <a:lumOff val="25000"/>
                  </a:schemeClr>
                </a:solidFill>
              </a:rPr>
              <a:t>　　</a:t>
            </a:r>
            <a:endParaRPr lang="en-US" altLang="ja-JP" sz="2400" b="1" dirty="0">
              <a:solidFill>
                <a:schemeClr val="tx1">
                  <a:lumMod val="75000"/>
                  <a:lumOff val="25000"/>
                </a:schemeClr>
              </a:solidFill>
            </a:endParaRPr>
          </a:p>
          <a:p>
            <a:pPr marL="0" indent="0" eaLnBrk="1" fontAlgn="auto" hangingPunct="1">
              <a:spcAft>
                <a:spcPts val="0"/>
              </a:spcAft>
              <a:buFont typeface="Wingdings 3" charset="2"/>
              <a:buNone/>
              <a:defRPr/>
            </a:pPr>
            <a:r>
              <a:rPr lang="ja-JP" altLang="en-US" sz="2400" dirty="0">
                <a:solidFill>
                  <a:schemeClr val="tx1">
                    <a:lumMod val="75000"/>
                    <a:lumOff val="25000"/>
                  </a:schemeClr>
                </a:solidFill>
              </a:rPr>
              <a:t>　　刑事罰：名誉毀損、屈辱罪、脅迫罪、暴行罪、傷害罪等</a:t>
            </a:r>
            <a:endParaRPr lang="en-US" altLang="ja-JP" sz="2400" dirty="0">
              <a:solidFill>
                <a:schemeClr val="tx1">
                  <a:lumMod val="75000"/>
                  <a:lumOff val="25000"/>
                </a:schemeClr>
              </a:solidFill>
            </a:endParaRPr>
          </a:p>
          <a:p>
            <a:pPr marL="0" indent="0" eaLnBrk="1" fontAlgn="auto" hangingPunct="1">
              <a:spcAft>
                <a:spcPts val="0"/>
              </a:spcAft>
              <a:buFont typeface="Wingdings 3" charset="2"/>
              <a:buNone/>
              <a:defRPr/>
            </a:pPr>
            <a:r>
              <a:rPr lang="ja-JP" altLang="en-US" sz="2400" dirty="0">
                <a:solidFill>
                  <a:schemeClr val="tx1">
                    <a:lumMod val="75000"/>
                    <a:lumOff val="25000"/>
                  </a:schemeClr>
                </a:solidFill>
              </a:rPr>
              <a:t>　　⇒そして、社会的信用、社会的地位を失う。自身の家庭が破壊する。</a:t>
            </a:r>
            <a:endParaRPr lang="en-US" altLang="ja-JP" sz="2400" dirty="0">
              <a:solidFill>
                <a:schemeClr val="tx1">
                  <a:lumMod val="75000"/>
                  <a:lumOff val="25000"/>
                </a:schemeClr>
              </a:solidFill>
            </a:endParaRPr>
          </a:p>
          <a:p>
            <a:pPr eaLnBrk="1" fontAlgn="auto" hangingPunct="1">
              <a:spcAft>
                <a:spcPts val="0"/>
              </a:spcAft>
              <a:buFont typeface="Wingdings 3" charset="2"/>
              <a:buChar char=""/>
              <a:defRPr/>
            </a:pPr>
            <a:endParaRPr lang="en-US" altLang="ja-JP" sz="2300" dirty="0">
              <a:solidFill>
                <a:schemeClr val="tx1">
                  <a:lumMod val="75000"/>
                  <a:lumOff val="25000"/>
                </a:schemeClr>
              </a:solidFill>
            </a:endParaRPr>
          </a:p>
          <a:p>
            <a:pPr eaLnBrk="1" fontAlgn="auto" hangingPunct="1">
              <a:spcAft>
                <a:spcPts val="0"/>
              </a:spcAft>
              <a:buFont typeface="Wingdings 3" charset="2"/>
              <a:buChar char=""/>
              <a:defRPr/>
            </a:pPr>
            <a:endParaRPr lang="ja-JP" altLang="en-US" dirty="0">
              <a:solidFill>
                <a:schemeClr val="tx1">
                  <a:lumMod val="75000"/>
                  <a:lumOff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タイトル 1"/>
          <p:cNvSpPr>
            <a:spLocks noGrp="1"/>
          </p:cNvSpPr>
          <p:nvPr>
            <p:ph type="title"/>
          </p:nvPr>
        </p:nvSpPr>
        <p:spPr>
          <a:xfrm>
            <a:off x="293688" y="284163"/>
            <a:ext cx="8596312" cy="604837"/>
          </a:xfrm>
        </p:spPr>
        <p:txBody>
          <a:bodyPr/>
          <a:lstStyle/>
          <a:p>
            <a:pPr eaLnBrk="1" hangingPunct="1"/>
            <a:r>
              <a:rPr lang="ja-JP" altLang="en-US" sz="3200"/>
              <a:t>７</a:t>
            </a:r>
            <a:r>
              <a:rPr lang="en-US" altLang="ja-JP" sz="3200"/>
              <a:t>-</a:t>
            </a:r>
            <a:r>
              <a:rPr lang="ja-JP" altLang="en-US" sz="3200"/>
              <a:t>２</a:t>
            </a:r>
            <a:r>
              <a:rPr lang="en-US" altLang="ja-JP" sz="3200"/>
              <a:t>.</a:t>
            </a:r>
            <a:r>
              <a:rPr lang="ja-JP" altLang="en-US" sz="3200"/>
              <a:t>パワハラに関する裁判例</a:t>
            </a:r>
          </a:p>
        </p:txBody>
      </p:sp>
      <p:sp>
        <p:nvSpPr>
          <p:cNvPr id="3" name="コンテンツ プレースホルダー 2"/>
          <p:cNvSpPr>
            <a:spLocks noGrp="1"/>
          </p:cNvSpPr>
          <p:nvPr>
            <p:ph idx="1"/>
          </p:nvPr>
        </p:nvSpPr>
        <p:spPr>
          <a:xfrm>
            <a:off x="293688" y="990600"/>
            <a:ext cx="11509375" cy="5710238"/>
          </a:xfrm>
        </p:spPr>
        <p:txBody>
          <a:bodyPr rtlCol="0">
            <a:noAutofit/>
          </a:bodyPr>
          <a:lstStyle/>
          <a:p>
            <a:pPr eaLnBrk="1" fontAlgn="auto" hangingPunct="1">
              <a:spcAft>
                <a:spcPts val="0"/>
              </a:spcAft>
              <a:buFont typeface="Wingdings 3" charset="2"/>
              <a:buChar char=""/>
              <a:defRPr/>
            </a:pPr>
            <a:r>
              <a:rPr lang="ja-JP" altLang="en-US" sz="2200" dirty="0">
                <a:solidFill>
                  <a:schemeClr val="tx1">
                    <a:lumMod val="75000"/>
                    <a:lumOff val="25000"/>
                  </a:schemeClr>
                </a:solidFill>
              </a:rPr>
              <a:t>名古屋市営バス運転手自殺事件　市の責任を地裁が認める</a:t>
            </a:r>
            <a:endParaRPr lang="en-US" altLang="ja-JP" sz="2200" dirty="0">
              <a:solidFill>
                <a:schemeClr val="tx1">
                  <a:lumMod val="75000"/>
                  <a:lumOff val="25000"/>
                </a:schemeClr>
              </a:solidFill>
            </a:endParaRPr>
          </a:p>
          <a:p>
            <a:pPr marL="0" indent="0" eaLnBrk="1" fontAlgn="auto" hangingPunct="1">
              <a:lnSpc>
                <a:spcPts val="1000"/>
              </a:lnSpc>
              <a:spcAft>
                <a:spcPts val="0"/>
              </a:spcAft>
              <a:buFont typeface="Wingdings 3" charset="2"/>
              <a:buNone/>
              <a:defRPr/>
            </a:pPr>
            <a:endParaRPr lang="en-US" altLang="ja-JP" sz="2200" dirty="0">
              <a:solidFill>
                <a:schemeClr val="tx1">
                  <a:lumMod val="75000"/>
                  <a:lumOff val="25000"/>
                </a:schemeClr>
              </a:solidFill>
            </a:endParaRPr>
          </a:p>
          <a:p>
            <a:pPr marL="0" indent="0" eaLnBrk="1" fontAlgn="auto" hangingPunct="1">
              <a:spcAft>
                <a:spcPts val="0"/>
              </a:spcAft>
              <a:buFont typeface="Wingdings 3" charset="2"/>
              <a:buNone/>
              <a:defRPr/>
            </a:pPr>
            <a:r>
              <a:rPr lang="ja-JP" altLang="en-US" sz="2200" dirty="0">
                <a:solidFill>
                  <a:schemeClr val="tx1">
                    <a:lumMod val="75000"/>
                    <a:lumOff val="25000"/>
                  </a:schemeClr>
                </a:solidFill>
              </a:rPr>
              <a:t>　</a:t>
            </a:r>
            <a:r>
              <a:rPr lang="en-US" altLang="ja-JP" sz="2200" dirty="0">
                <a:solidFill>
                  <a:schemeClr val="tx1">
                    <a:lumMod val="75000"/>
                    <a:lumOff val="25000"/>
                  </a:schemeClr>
                </a:solidFill>
              </a:rPr>
              <a:t>2007</a:t>
            </a:r>
            <a:r>
              <a:rPr lang="ja-JP" altLang="en-US" sz="2200" dirty="0">
                <a:solidFill>
                  <a:schemeClr val="tx1">
                    <a:lumMod val="75000"/>
                    <a:lumOff val="25000"/>
                  </a:schemeClr>
                </a:solidFill>
              </a:rPr>
              <a:t>年</a:t>
            </a:r>
            <a:r>
              <a:rPr lang="en-US" altLang="ja-JP" sz="2200" dirty="0">
                <a:solidFill>
                  <a:schemeClr val="tx1">
                    <a:lumMod val="75000"/>
                    <a:lumOff val="25000"/>
                  </a:schemeClr>
                </a:solidFill>
              </a:rPr>
              <a:t>6</a:t>
            </a:r>
            <a:r>
              <a:rPr lang="ja-JP" altLang="en-US" sz="2200" dirty="0">
                <a:solidFill>
                  <a:schemeClr val="tx1">
                    <a:lumMod val="75000"/>
                    <a:lumOff val="25000"/>
                  </a:schemeClr>
                </a:solidFill>
              </a:rPr>
              <a:t>月、名古屋市営バス運転手の当時</a:t>
            </a:r>
            <a:r>
              <a:rPr lang="en-US" altLang="ja-JP" sz="2200" dirty="0">
                <a:solidFill>
                  <a:schemeClr val="tx1">
                    <a:lumMod val="75000"/>
                    <a:lumOff val="25000"/>
                  </a:schemeClr>
                </a:solidFill>
              </a:rPr>
              <a:t>37</a:t>
            </a:r>
            <a:r>
              <a:rPr lang="ja-JP" altLang="en-US" sz="2200" dirty="0">
                <a:solidFill>
                  <a:schemeClr val="tx1">
                    <a:lumMod val="75000"/>
                    <a:lumOff val="25000"/>
                  </a:schemeClr>
                </a:solidFill>
              </a:rPr>
              <a:t>歳男性が自殺したのはパワーハラスメントが原因だとして、両親が損害賠償を求めていた裁判が</a:t>
            </a:r>
            <a:r>
              <a:rPr lang="en-US" altLang="ja-JP" sz="2200" dirty="0">
                <a:solidFill>
                  <a:schemeClr val="tx1">
                    <a:lumMod val="75000"/>
                    <a:lumOff val="25000"/>
                  </a:schemeClr>
                </a:solidFill>
              </a:rPr>
              <a:t>2020</a:t>
            </a:r>
            <a:r>
              <a:rPr lang="ja-JP" altLang="en-US" sz="2200" dirty="0">
                <a:solidFill>
                  <a:schemeClr val="tx1">
                    <a:lumMod val="75000"/>
                    <a:lumOff val="25000"/>
                  </a:schemeClr>
                </a:solidFill>
              </a:rPr>
              <a:t>年</a:t>
            </a:r>
            <a:r>
              <a:rPr lang="en-US" altLang="ja-JP" sz="2200" dirty="0">
                <a:solidFill>
                  <a:schemeClr val="tx1">
                    <a:lumMod val="75000"/>
                    <a:lumOff val="25000"/>
                  </a:schemeClr>
                </a:solidFill>
              </a:rPr>
              <a:t>12</a:t>
            </a:r>
            <a:r>
              <a:rPr lang="ja-JP" altLang="en-US" sz="2200" dirty="0">
                <a:solidFill>
                  <a:schemeClr val="tx1">
                    <a:lumMod val="75000"/>
                    <a:lumOff val="25000"/>
                  </a:schemeClr>
                </a:solidFill>
              </a:rPr>
              <a:t>月</a:t>
            </a:r>
            <a:r>
              <a:rPr lang="en-US" altLang="ja-JP" sz="2200" dirty="0">
                <a:solidFill>
                  <a:schemeClr val="tx1">
                    <a:lumMod val="75000"/>
                    <a:lumOff val="25000"/>
                  </a:schemeClr>
                </a:solidFill>
              </a:rPr>
              <a:t>7</a:t>
            </a:r>
            <a:r>
              <a:rPr lang="ja-JP" altLang="en-US" sz="2200" dirty="0">
                <a:solidFill>
                  <a:schemeClr val="tx1">
                    <a:lumMod val="75000"/>
                    <a:lumOff val="25000"/>
                  </a:schemeClr>
                </a:solidFill>
              </a:rPr>
              <a:t>日、名古屋地裁で下った。</a:t>
            </a:r>
            <a:endParaRPr lang="en-US" altLang="ja-JP" sz="2200" dirty="0">
              <a:solidFill>
                <a:schemeClr val="tx1">
                  <a:lumMod val="75000"/>
                  <a:lumOff val="25000"/>
                </a:schemeClr>
              </a:solidFill>
            </a:endParaRPr>
          </a:p>
          <a:p>
            <a:pPr marL="0" indent="0" eaLnBrk="1" fontAlgn="auto" hangingPunct="1">
              <a:spcAft>
                <a:spcPts val="0"/>
              </a:spcAft>
              <a:buFont typeface="Wingdings 3" charset="2"/>
              <a:buNone/>
              <a:defRPr/>
            </a:pPr>
            <a:r>
              <a:rPr lang="ja-JP" altLang="en-US" sz="2200" dirty="0">
                <a:solidFill>
                  <a:schemeClr val="tx1">
                    <a:lumMod val="75000"/>
                    <a:lumOff val="25000"/>
                  </a:schemeClr>
                </a:solidFill>
              </a:rPr>
              <a:t>　この事件は、名古屋市営バスで運転手をしていた当時</a:t>
            </a:r>
            <a:r>
              <a:rPr lang="en-US" altLang="ja-JP" sz="2200" dirty="0">
                <a:solidFill>
                  <a:schemeClr val="tx1">
                    <a:lumMod val="75000"/>
                    <a:lumOff val="25000"/>
                  </a:schemeClr>
                </a:solidFill>
              </a:rPr>
              <a:t>37</a:t>
            </a:r>
            <a:r>
              <a:rPr lang="ja-JP" altLang="en-US" sz="2200" dirty="0">
                <a:solidFill>
                  <a:schemeClr val="tx1">
                    <a:lumMod val="75000"/>
                    <a:lumOff val="25000"/>
                  </a:schemeClr>
                </a:solidFill>
              </a:rPr>
              <a:t>歳の男性が、市内の高架下でガソリンを浴び、焼身自殺したもの。男性は当時の上司から約４カ月間、身に覚えのない乗客からの苦情や、「葬式の司会のようなアナウンスをやめるように」といった指導を受けていたという。</a:t>
            </a:r>
            <a:endParaRPr lang="en-US" altLang="ja-JP" sz="2200" dirty="0">
              <a:solidFill>
                <a:schemeClr val="tx1">
                  <a:lumMod val="75000"/>
                  <a:lumOff val="25000"/>
                </a:schemeClr>
              </a:solidFill>
            </a:endParaRPr>
          </a:p>
          <a:p>
            <a:pPr marL="0" indent="0" eaLnBrk="1" fontAlgn="auto" hangingPunct="1">
              <a:spcAft>
                <a:spcPts val="0"/>
              </a:spcAft>
              <a:buFont typeface="Wingdings 3" charset="2"/>
              <a:buNone/>
              <a:defRPr/>
            </a:pPr>
            <a:r>
              <a:rPr lang="ja-JP" altLang="en-US" sz="2200" dirty="0">
                <a:solidFill>
                  <a:schemeClr val="tx1">
                    <a:lumMod val="75000"/>
                    <a:lumOff val="25000"/>
                  </a:schemeClr>
                </a:solidFill>
              </a:rPr>
              <a:t>　</a:t>
            </a:r>
            <a:r>
              <a:rPr lang="en-US" altLang="ja-JP" sz="2200" dirty="0">
                <a:solidFill>
                  <a:schemeClr val="tx1">
                    <a:lumMod val="75000"/>
                    <a:lumOff val="25000"/>
                  </a:schemeClr>
                </a:solidFill>
              </a:rPr>
              <a:t>2007</a:t>
            </a:r>
            <a:r>
              <a:rPr lang="ja-JP" altLang="en-US" sz="2200" dirty="0">
                <a:solidFill>
                  <a:schemeClr val="tx1">
                    <a:lumMod val="75000"/>
                    <a:lumOff val="25000"/>
                  </a:schemeClr>
                </a:solidFill>
              </a:rPr>
              <a:t>年</a:t>
            </a:r>
            <a:r>
              <a:rPr lang="en-US" altLang="ja-JP" sz="2200" dirty="0">
                <a:solidFill>
                  <a:schemeClr val="tx1">
                    <a:lumMod val="75000"/>
                    <a:lumOff val="25000"/>
                  </a:schemeClr>
                </a:solidFill>
              </a:rPr>
              <a:t>6</a:t>
            </a:r>
            <a:r>
              <a:rPr lang="ja-JP" altLang="en-US" sz="2200" dirty="0">
                <a:solidFill>
                  <a:schemeClr val="tx1">
                    <a:lumMod val="75000"/>
                    <a:lumOff val="25000"/>
                  </a:schemeClr>
                </a:solidFill>
              </a:rPr>
              <a:t>月、男性は自覚がないにもかかわらず、上司から乗客が車内で転倒する事故を起こしたとして警察へ出頭させられ、翌日自殺に至った。男性の両親は、自殺に至った理由が当時の上司のパワーハラスメントだと主張。名古屋市に当時の上司によるパワーハラスメントだと主張。名古屋市に対し、約</a:t>
            </a:r>
            <a:r>
              <a:rPr lang="en-US" altLang="ja-JP" sz="2200" dirty="0">
                <a:solidFill>
                  <a:schemeClr val="tx1">
                    <a:lumMod val="75000"/>
                    <a:lumOff val="25000"/>
                  </a:schemeClr>
                </a:solidFill>
              </a:rPr>
              <a:t>8,700</a:t>
            </a:r>
            <a:r>
              <a:rPr lang="ja-JP" altLang="en-US" sz="2200" dirty="0">
                <a:solidFill>
                  <a:schemeClr val="tx1">
                    <a:lumMod val="75000"/>
                    <a:lumOff val="25000"/>
                  </a:schemeClr>
                </a:solidFill>
              </a:rPr>
              <a:t>万円の損害賠償を求めていた。</a:t>
            </a:r>
            <a:endParaRPr lang="en-US" altLang="ja-JP" sz="2200" dirty="0">
              <a:solidFill>
                <a:schemeClr val="tx1">
                  <a:lumMod val="75000"/>
                  <a:lumOff val="25000"/>
                </a:schemeClr>
              </a:solidFill>
            </a:endParaRPr>
          </a:p>
          <a:p>
            <a:pPr marL="0" indent="0" eaLnBrk="1" fontAlgn="auto" hangingPunct="1">
              <a:spcAft>
                <a:spcPts val="0"/>
              </a:spcAft>
              <a:buFont typeface="Wingdings 3" charset="2"/>
              <a:buNone/>
              <a:defRPr/>
            </a:pPr>
            <a:r>
              <a:rPr lang="ja-JP" altLang="en-US" sz="2200" dirty="0">
                <a:solidFill>
                  <a:schemeClr val="tx1">
                    <a:lumMod val="75000"/>
                    <a:lumOff val="25000"/>
                  </a:schemeClr>
                </a:solidFill>
              </a:rPr>
              <a:t>　</a:t>
            </a:r>
            <a:r>
              <a:rPr lang="en-US" altLang="ja-JP" sz="2200" dirty="0">
                <a:solidFill>
                  <a:schemeClr val="tx1">
                    <a:lumMod val="75000"/>
                    <a:lumOff val="25000"/>
                  </a:schemeClr>
                </a:solidFill>
              </a:rPr>
              <a:t>7</a:t>
            </a:r>
            <a:r>
              <a:rPr lang="ja-JP" altLang="en-US" sz="2200" dirty="0">
                <a:solidFill>
                  <a:schemeClr val="tx1">
                    <a:lumMod val="75000"/>
                    <a:lumOff val="25000"/>
                  </a:schemeClr>
                </a:solidFill>
              </a:rPr>
              <a:t>日の判決で、名古屋地裁の裁判長は「勤務による心理的な負荷で精神障害を発病し、自殺に至った」と、名古屋市の注意義務違反を認め、約</a:t>
            </a:r>
            <a:r>
              <a:rPr lang="en-US" altLang="ja-JP" sz="2200" dirty="0">
                <a:solidFill>
                  <a:schemeClr val="tx1">
                    <a:lumMod val="75000"/>
                    <a:lumOff val="25000"/>
                  </a:schemeClr>
                </a:solidFill>
              </a:rPr>
              <a:t>6,300</a:t>
            </a:r>
            <a:r>
              <a:rPr lang="ja-JP" altLang="en-US" sz="2200" dirty="0">
                <a:solidFill>
                  <a:schemeClr val="tx1">
                    <a:lumMod val="75000"/>
                    <a:lumOff val="25000"/>
                  </a:schemeClr>
                </a:solidFill>
              </a:rPr>
              <a:t>万円を市に支払うよう求めた。</a:t>
            </a:r>
            <a:endParaRPr lang="en-US" altLang="ja-JP" sz="2200" dirty="0">
              <a:solidFill>
                <a:schemeClr val="tx1">
                  <a:lumMod val="75000"/>
                  <a:lumOff val="2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タイトル 1"/>
          <p:cNvSpPr>
            <a:spLocks noGrp="1"/>
          </p:cNvSpPr>
          <p:nvPr>
            <p:ph type="title"/>
          </p:nvPr>
        </p:nvSpPr>
        <p:spPr/>
        <p:txBody>
          <a:bodyPr/>
          <a:lstStyle/>
          <a:p>
            <a:pPr eaLnBrk="1" hangingPunct="1"/>
            <a:r>
              <a:rPr lang="ja-JP" altLang="en-US"/>
              <a:t>８</a:t>
            </a:r>
            <a:r>
              <a:rPr lang="en-US" altLang="ja-JP"/>
              <a:t>.</a:t>
            </a:r>
            <a:r>
              <a:rPr lang="ja-JP" altLang="en-US"/>
              <a:t>パワーハラスメント</a:t>
            </a:r>
            <a:br>
              <a:rPr lang="en-US" altLang="ja-JP"/>
            </a:br>
            <a:r>
              <a:rPr lang="ja-JP" altLang="en-US"/>
              <a:t>　　ー事例を用いたロールプレイー</a:t>
            </a:r>
          </a:p>
        </p:txBody>
      </p:sp>
      <p:sp>
        <p:nvSpPr>
          <p:cNvPr id="3" name="コンテンツ プレースホルダー 2"/>
          <p:cNvSpPr>
            <a:spLocks noGrp="1"/>
          </p:cNvSpPr>
          <p:nvPr>
            <p:ph idx="1"/>
          </p:nvPr>
        </p:nvSpPr>
        <p:spPr>
          <a:xfrm>
            <a:off x="677863" y="2109788"/>
            <a:ext cx="10242550" cy="4467225"/>
          </a:xfrm>
        </p:spPr>
        <p:txBody>
          <a:bodyPr rtlCol="0">
            <a:normAutofit/>
          </a:bodyPr>
          <a:lstStyle/>
          <a:p>
            <a:pPr marL="0" indent="0" eaLnBrk="1" fontAlgn="auto" hangingPunct="1">
              <a:spcAft>
                <a:spcPts val="0"/>
              </a:spcAft>
              <a:buFont typeface="Wingdings 3" charset="2"/>
              <a:buNone/>
              <a:defRPr/>
            </a:pPr>
            <a:r>
              <a:rPr lang="ja-JP" altLang="en-US" sz="2600" dirty="0">
                <a:solidFill>
                  <a:schemeClr val="tx1">
                    <a:lumMod val="75000"/>
                    <a:lumOff val="25000"/>
                  </a:schemeClr>
                </a:solidFill>
              </a:rPr>
              <a:t>〇事例の背景と状況</a:t>
            </a:r>
            <a:endParaRPr lang="en-US" altLang="ja-JP" sz="2600" dirty="0">
              <a:solidFill>
                <a:schemeClr val="tx1">
                  <a:lumMod val="75000"/>
                  <a:lumOff val="25000"/>
                </a:schemeClr>
              </a:solidFill>
            </a:endParaRPr>
          </a:p>
          <a:p>
            <a:pPr eaLnBrk="1" fontAlgn="auto" hangingPunct="1">
              <a:spcAft>
                <a:spcPts val="0"/>
              </a:spcAft>
              <a:buFont typeface="Wingdings 3" charset="2"/>
              <a:buChar char=""/>
              <a:defRPr/>
            </a:pPr>
            <a:r>
              <a:rPr lang="ja-JP" altLang="en-US" sz="2200" dirty="0">
                <a:solidFill>
                  <a:schemeClr val="tx1">
                    <a:lumMod val="75000"/>
                    <a:lumOff val="25000"/>
                  </a:schemeClr>
                </a:solidFill>
              </a:rPr>
              <a:t>１</a:t>
            </a:r>
            <a:r>
              <a:rPr lang="en-US" altLang="ja-JP" sz="2200" dirty="0">
                <a:solidFill>
                  <a:schemeClr val="tx1">
                    <a:lumMod val="75000"/>
                    <a:lumOff val="25000"/>
                  </a:schemeClr>
                </a:solidFill>
              </a:rPr>
              <a:t>.</a:t>
            </a:r>
            <a:r>
              <a:rPr lang="ja-JP" altLang="en-US" sz="2200" dirty="0">
                <a:solidFill>
                  <a:schemeClr val="tx1">
                    <a:lumMod val="75000"/>
                    <a:lumOff val="25000"/>
                  </a:schemeClr>
                </a:solidFill>
              </a:rPr>
              <a:t>上司</a:t>
            </a:r>
            <a:r>
              <a:rPr lang="en-US" altLang="ja-JP" sz="2200" dirty="0">
                <a:solidFill>
                  <a:schemeClr val="tx1">
                    <a:lumMod val="75000"/>
                    <a:lumOff val="25000"/>
                  </a:schemeClr>
                </a:solidFill>
              </a:rPr>
              <a:t>…</a:t>
            </a:r>
            <a:r>
              <a:rPr lang="ja-JP" altLang="en-US" sz="2200" dirty="0">
                <a:solidFill>
                  <a:schemeClr val="tx1">
                    <a:lumMod val="75000"/>
                    <a:lumOff val="25000"/>
                  </a:schemeClr>
                </a:solidFill>
              </a:rPr>
              <a:t>　渋谷一郎、</a:t>
            </a:r>
            <a:r>
              <a:rPr lang="en-US" altLang="ja-JP" sz="2200" dirty="0">
                <a:solidFill>
                  <a:schemeClr val="tx1">
                    <a:lumMod val="75000"/>
                    <a:lumOff val="25000"/>
                  </a:schemeClr>
                </a:solidFill>
              </a:rPr>
              <a:t>42</a:t>
            </a:r>
            <a:r>
              <a:rPr lang="ja-JP" altLang="en-US" sz="2200" dirty="0">
                <a:solidFill>
                  <a:schemeClr val="tx1">
                    <a:lumMod val="75000"/>
                    <a:lumOff val="25000"/>
                  </a:schemeClr>
                </a:solidFill>
              </a:rPr>
              <a:t>歳、男性。食品メーカーの工場の現場責任者の課長。性格的に几帳面でまじめ、しかし、自分が思うようにならないようなストレス状況に置かれると、感情的・攻撃的になるところが時々見られる上司。</a:t>
            </a:r>
            <a:endParaRPr lang="en-US" altLang="ja-JP" sz="2200" dirty="0">
              <a:solidFill>
                <a:schemeClr val="tx1">
                  <a:lumMod val="75000"/>
                  <a:lumOff val="25000"/>
                </a:schemeClr>
              </a:solidFill>
            </a:endParaRPr>
          </a:p>
          <a:p>
            <a:pPr eaLnBrk="1" fontAlgn="auto" hangingPunct="1">
              <a:spcAft>
                <a:spcPts val="0"/>
              </a:spcAft>
              <a:buFont typeface="Wingdings 3" charset="2"/>
              <a:buChar char=""/>
              <a:defRPr/>
            </a:pPr>
            <a:r>
              <a:rPr lang="ja-JP" altLang="en-US" sz="2200" dirty="0">
                <a:solidFill>
                  <a:schemeClr val="tx1">
                    <a:lumMod val="75000"/>
                    <a:lumOff val="25000"/>
                  </a:schemeClr>
                </a:solidFill>
              </a:rPr>
              <a:t>２</a:t>
            </a:r>
            <a:r>
              <a:rPr lang="en-US" altLang="ja-JP" sz="2200" dirty="0">
                <a:solidFill>
                  <a:schemeClr val="tx1">
                    <a:lumMod val="75000"/>
                    <a:lumOff val="25000"/>
                  </a:schemeClr>
                </a:solidFill>
              </a:rPr>
              <a:t>.</a:t>
            </a:r>
            <a:r>
              <a:rPr lang="ja-JP" altLang="en-US" sz="2200" dirty="0">
                <a:solidFill>
                  <a:schemeClr val="tx1">
                    <a:lumMod val="75000"/>
                    <a:lumOff val="25000"/>
                  </a:schemeClr>
                </a:solidFill>
              </a:rPr>
              <a:t>部下</a:t>
            </a:r>
            <a:r>
              <a:rPr lang="en-US" altLang="ja-JP" sz="2200" dirty="0">
                <a:solidFill>
                  <a:schemeClr val="tx1">
                    <a:lumMod val="75000"/>
                    <a:lumOff val="25000"/>
                  </a:schemeClr>
                </a:solidFill>
              </a:rPr>
              <a:t>…</a:t>
            </a:r>
            <a:r>
              <a:rPr lang="ja-JP" altLang="en-US" sz="2200" dirty="0">
                <a:solidFill>
                  <a:schemeClr val="tx1">
                    <a:lumMod val="75000"/>
                    <a:lumOff val="25000"/>
                  </a:schemeClr>
                </a:solidFill>
              </a:rPr>
              <a:t>　品川明、</a:t>
            </a:r>
            <a:r>
              <a:rPr lang="en-US" altLang="ja-JP" sz="2200" dirty="0">
                <a:solidFill>
                  <a:schemeClr val="tx1">
                    <a:lumMod val="75000"/>
                    <a:lumOff val="25000"/>
                  </a:schemeClr>
                </a:solidFill>
              </a:rPr>
              <a:t>24</a:t>
            </a:r>
            <a:r>
              <a:rPr lang="ja-JP" altLang="en-US" sz="2200" dirty="0">
                <a:solidFill>
                  <a:schemeClr val="tx1">
                    <a:lumMod val="75000"/>
                    <a:lumOff val="25000"/>
                  </a:schemeClr>
                </a:solidFill>
              </a:rPr>
              <a:t>歳、男性。独身のひとり暮らし。食品メーカーの工場勤務。専門学校を卒業後入社。最近、ラインのチームリーダーになった。コンピュータが趣味で、深夜まで家で趣味のコンピュータに没頭。そのため、朝なかなか起床できず、</a:t>
            </a:r>
            <a:r>
              <a:rPr lang="en-US" altLang="ja-JP" sz="2200" dirty="0">
                <a:solidFill>
                  <a:schemeClr val="tx1">
                    <a:lumMod val="75000"/>
                    <a:lumOff val="25000"/>
                  </a:schemeClr>
                </a:solidFill>
              </a:rPr>
              <a:t>8</a:t>
            </a:r>
            <a:r>
              <a:rPr lang="ja-JP" altLang="en-US" sz="2200" dirty="0">
                <a:solidFill>
                  <a:schemeClr val="tx1">
                    <a:lumMod val="75000"/>
                    <a:lumOff val="25000"/>
                  </a:schemeClr>
                </a:solidFill>
              </a:rPr>
              <a:t>：</a:t>
            </a:r>
            <a:r>
              <a:rPr lang="en-US" altLang="ja-JP" sz="2200" dirty="0">
                <a:solidFill>
                  <a:schemeClr val="tx1">
                    <a:lumMod val="75000"/>
                    <a:lumOff val="25000"/>
                  </a:schemeClr>
                </a:solidFill>
              </a:rPr>
              <a:t>20</a:t>
            </a:r>
            <a:r>
              <a:rPr lang="ja-JP" altLang="en-US" sz="2200" dirty="0">
                <a:solidFill>
                  <a:schemeClr val="tx1">
                    <a:lumMod val="75000"/>
                    <a:lumOff val="25000"/>
                  </a:schemeClr>
                </a:solidFill>
              </a:rPr>
              <a:t>の始業時刻に遅刻することが多い。上司から遅刻についてたびたび注意を受けているが、なかなか改善されない。</a:t>
            </a:r>
            <a:endParaRPr lang="en-US" altLang="ja-JP" sz="2200" dirty="0">
              <a:solidFill>
                <a:schemeClr val="tx1">
                  <a:lumMod val="75000"/>
                  <a:lumOff val="25000"/>
                </a:schemeClr>
              </a:solidFill>
            </a:endParaRPr>
          </a:p>
          <a:p>
            <a:pPr eaLnBrk="1" fontAlgn="auto" hangingPunct="1">
              <a:spcAft>
                <a:spcPts val="0"/>
              </a:spcAft>
              <a:buFont typeface="Wingdings 3" charset="2"/>
              <a:buChar char=""/>
              <a:defRPr/>
            </a:pPr>
            <a:r>
              <a:rPr lang="ja-JP" altLang="en-US" sz="2200" dirty="0">
                <a:solidFill>
                  <a:schemeClr val="tx1">
                    <a:lumMod val="75000"/>
                    <a:lumOff val="25000"/>
                  </a:schemeClr>
                </a:solidFill>
              </a:rPr>
              <a:t>３</a:t>
            </a:r>
            <a:r>
              <a:rPr lang="en-US" altLang="ja-JP" sz="2200" dirty="0">
                <a:solidFill>
                  <a:schemeClr val="tx1">
                    <a:lumMod val="75000"/>
                    <a:lumOff val="25000"/>
                  </a:schemeClr>
                </a:solidFill>
              </a:rPr>
              <a:t>.</a:t>
            </a:r>
            <a:r>
              <a:rPr lang="ja-JP" altLang="en-US" sz="2200" dirty="0">
                <a:solidFill>
                  <a:schemeClr val="tx1">
                    <a:lumMod val="75000"/>
                    <a:lumOff val="25000"/>
                  </a:schemeClr>
                </a:solidFill>
              </a:rPr>
              <a:t>状況と場面</a:t>
            </a:r>
            <a:r>
              <a:rPr lang="en-US" altLang="ja-JP" sz="2200" dirty="0">
                <a:solidFill>
                  <a:schemeClr val="tx1">
                    <a:lumMod val="75000"/>
                    <a:lumOff val="25000"/>
                  </a:schemeClr>
                </a:solidFill>
              </a:rPr>
              <a:t>…</a:t>
            </a:r>
            <a:r>
              <a:rPr lang="ja-JP" altLang="en-US" sz="2200" dirty="0">
                <a:solidFill>
                  <a:schemeClr val="tx1">
                    <a:lumMod val="75000"/>
                    <a:lumOff val="25000"/>
                  </a:schemeClr>
                </a:solidFill>
              </a:rPr>
              <a:t>　工場の現場、</a:t>
            </a:r>
            <a:r>
              <a:rPr lang="en-US" altLang="ja-JP" sz="2200" dirty="0">
                <a:solidFill>
                  <a:schemeClr val="tx1">
                    <a:lumMod val="75000"/>
                    <a:lumOff val="25000"/>
                  </a:schemeClr>
                </a:solidFill>
              </a:rPr>
              <a:t>9</a:t>
            </a:r>
            <a:r>
              <a:rPr lang="ja-JP" altLang="en-US" sz="2200" dirty="0">
                <a:solidFill>
                  <a:schemeClr val="tx1">
                    <a:lumMod val="75000"/>
                    <a:lumOff val="25000"/>
                  </a:schemeClr>
                </a:solidFill>
              </a:rPr>
              <a:t>：</a:t>
            </a:r>
            <a:r>
              <a:rPr lang="en-US" altLang="ja-JP" sz="2200" dirty="0">
                <a:solidFill>
                  <a:schemeClr val="tx1">
                    <a:lumMod val="75000"/>
                    <a:lumOff val="25000"/>
                  </a:schemeClr>
                </a:solidFill>
              </a:rPr>
              <a:t>10</a:t>
            </a:r>
            <a:r>
              <a:rPr lang="ja-JP" altLang="en-US" sz="2200" dirty="0">
                <a:solidFill>
                  <a:schemeClr val="tx1">
                    <a:lumMod val="75000"/>
                    <a:lumOff val="25000"/>
                  </a:schemeClr>
                </a:solidFill>
              </a:rPr>
              <a:t>に慌てて現場に出勤してくる。そこを課長に呼び止められる。</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2550" y="166688"/>
            <a:ext cx="11980863" cy="6545262"/>
          </a:xfrm>
        </p:spPr>
        <p:txBody>
          <a:bodyPr rtlCol="0">
            <a:normAutofit fontScale="77500" lnSpcReduction="20000"/>
          </a:bodyPr>
          <a:lstStyle/>
          <a:p>
            <a:pPr marL="0" indent="0" eaLnBrk="1" fontAlgn="auto" hangingPunct="1">
              <a:spcAft>
                <a:spcPts val="0"/>
              </a:spcAft>
              <a:buFont typeface="Wingdings 3" charset="2"/>
              <a:buNone/>
              <a:defRPr/>
            </a:pPr>
            <a:r>
              <a:rPr lang="ja-JP" altLang="en-US" sz="3400" dirty="0">
                <a:solidFill>
                  <a:schemeClr val="tx1">
                    <a:lumMod val="75000"/>
                    <a:lumOff val="25000"/>
                  </a:schemeClr>
                </a:solidFill>
              </a:rPr>
              <a:t>〇パワーハラスメントの場面</a:t>
            </a:r>
            <a:endParaRPr lang="en-US" altLang="ja-JP" sz="3400" dirty="0">
              <a:solidFill>
                <a:schemeClr val="tx1">
                  <a:lumMod val="75000"/>
                  <a:lumOff val="25000"/>
                </a:schemeClr>
              </a:solidFill>
            </a:endParaRPr>
          </a:p>
          <a:p>
            <a:pPr marL="0" indent="0" eaLnBrk="1" fontAlgn="auto" hangingPunct="1">
              <a:spcAft>
                <a:spcPts val="0"/>
              </a:spcAft>
              <a:buFont typeface="Wingdings 3" charset="2"/>
              <a:buNone/>
              <a:defRPr/>
            </a:pPr>
            <a:r>
              <a:rPr lang="ja-JP" altLang="en-US" sz="2700" dirty="0">
                <a:solidFill>
                  <a:schemeClr val="tx1">
                    <a:lumMod val="75000"/>
                    <a:lumOff val="25000"/>
                  </a:schemeClr>
                </a:solidFill>
              </a:rPr>
              <a:t>上司</a:t>
            </a:r>
            <a:r>
              <a:rPr lang="en-US" altLang="ja-JP" sz="2700" dirty="0">
                <a:solidFill>
                  <a:schemeClr val="tx1">
                    <a:lumMod val="75000"/>
                    <a:lumOff val="25000"/>
                  </a:schemeClr>
                </a:solidFill>
              </a:rPr>
              <a:t>1…</a:t>
            </a:r>
            <a:r>
              <a:rPr lang="ja-JP" altLang="en-US" sz="2700" dirty="0">
                <a:solidFill>
                  <a:schemeClr val="tx1">
                    <a:lumMod val="75000"/>
                    <a:lumOff val="25000"/>
                  </a:schemeClr>
                </a:solidFill>
              </a:rPr>
              <a:t>　おい、品川！今、何時だと思っているんだ！おい！分かっているのか？</a:t>
            </a:r>
            <a:endParaRPr lang="en-US" altLang="ja-JP" sz="2700" dirty="0">
              <a:solidFill>
                <a:schemeClr val="tx1">
                  <a:lumMod val="75000"/>
                  <a:lumOff val="25000"/>
                </a:schemeClr>
              </a:solidFill>
            </a:endParaRPr>
          </a:p>
          <a:p>
            <a:pPr marL="0" indent="0" eaLnBrk="1" fontAlgn="auto" hangingPunct="1">
              <a:spcAft>
                <a:spcPts val="0"/>
              </a:spcAft>
              <a:buFont typeface="Wingdings 3" charset="2"/>
              <a:buNone/>
              <a:defRPr/>
            </a:pPr>
            <a:r>
              <a:rPr lang="ja-JP" altLang="en-US" sz="2700" dirty="0">
                <a:solidFill>
                  <a:schemeClr val="tx1">
                    <a:lumMod val="75000"/>
                    <a:lumOff val="25000"/>
                  </a:schemeClr>
                </a:solidFill>
              </a:rPr>
              <a:t>　　　　</a:t>
            </a:r>
            <a:r>
              <a:rPr lang="en-US" altLang="ja-JP" sz="2700" dirty="0">
                <a:solidFill>
                  <a:schemeClr val="tx1">
                    <a:lumMod val="75000"/>
                    <a:lumOff val="25000"/>
                  </a:schemeClr>
                </a:solidFill>
              </a:rPr>
              <a:t>(</a:t>
            </a:r>
            <a:r>
              <a:rPr lang="ja-JP" altLang="en-US" sz="2700" dirty="0">
                <a:solidFill>
                  <a:schemeClr val="tx1">
                    <a:lumMod val="75000"/>
                    <a:lumOff val="25000"/>
                  </a:schemeClr>
                </a:solidFill>
              </a:rPr>
              <a:t>感情的に、強い口調で呼び止める</a:t>
            </a:r>
            <a:r>
              <a:rPr lang="en-US" altLang="ja-JP" sz="2700" dirty="0">
                <a:solidFill>
                  <a:schemeClr val="tx1">
                    <a:lumMod val="75000"/>
                    <a:lumOff val="25000"/>
                  </a:schemeClr>
                </a:solidFill>
              </a:rPr>
              <a:t>)</a:t>
            </a:r>
          </a:p>
          <a:p>
            <a:pPr marL="0" indent="0" eaLnBrk="1" fontAlgn="auto" hangingPunct="1">
              <a:spcAft>
                <a:spcPts val="0"/>
              </a:spcAft>
              <a:buFont typeface="Wingdings 3" charset="2"/>
              <a:buNone/>
              <a:defRPr/>
            </a:pPr>
            <a:r>
              <a:rPr lang="ja-JP" altLang="en-US" sz="2700" dirty="0">
                <a:solidFill>
                  <a:schemeClr val="tx1">
                    <a:lumMod val="75000"/>
                    <a:lumOff val="25000"/>
                  </a:schemeClr>
                </a:solidFill>
              </a:rPr>
              <a:t>部下</a:t>
            </a:r>
            <a:r>
              <a:rPr lang="en-US" altLang="ja-JP" sz="2700" dirty="0">
                <a:solidFill>
                  <a:schemeClr val="tx1">
                    <a:lumMod val="75000"/>
                    <a:lumOff val="25000"/>
                  </a:schemeClr>
                </a:solidFill>
              </a:rPr>
              <a:t>1…</a:t>
            </a:r>
            <a:r>
              <a:rPr lang="ja-JP" altLang="en-US" sz="2700" dirty="0">
                <a:solidFill>
                  <a:schemeClr val="tx1">
                    <a:lumMod val="75000"/>
                    <a:lumOff val="25000"/>
                  </a:schemeClr>
                </a:solidFill>
              </a:rPr>
              <a:t>　ああ、はい～。</a:t>
            </a:r>
            <a:r>
              <a:rPr lang="en-US" altLang="ja-JP" sz="2700" dirty="0">
                <a:solidFill>
                  <a:schemeClr val="tx1">
                    <a:lumMod val="75000"/>
                    <a:lumOff val="25000"/>
                  </a:schemeClr>
                </a:solidFill>
              </a:rPr>
              <a:t>(</a:t>
            </a:r>
            <a:r>
              <a:rPr lang="ja-JP" altLang="en-US" sz="2700" dirty="0">
                <a:solidFill>
                  <a:schemeClr val="tx1">
                    <a:lumMod val="75000"/>
                    <a:lumOff val="25000"/>
                  </a:schemeClr>
                </a:solidFill>
              </a:rPr>
              <a:t>気弱に小声で</a:t>
            </a:r>
            <a:r>
              <a:rPr lang="en-US" altLang="ja-JP" sz="2700" dirty="0">
                <a:solidFill>
                  <a:schemeClr val="tx1">
                    <a:lumMod val="75000"/>
                    <a:lumOff val="25000"/>
                  </a:schemeClr>
                </a:solidFill>
              </a:rPr>
              <a:t>)</a:t>
            </a:r>
          </a:p>
          <a:p>
            <a:pPr marL="0" indent="0" eaLnBrk="1" fontAlgn="auto" hangingPunct="1">
              <a:spcAft>
                <a:spcPts val="0"/>
              </a:spcAft>
              <a:buFont typeface="Wingdings 3" charset="2"/>
              <a:buNone/>
              <a:defRPr/>
            </a:pPr>
            <a:r>
              <a:rPr lang="ja-JP" altLang="en-US" sz="2700" dirty="0">
                <a:solidFill>
                  <a:schemeClr val="tx1">
                    <a:lumMod val="75000"/>
                    <a:lumOff val="25000"/>
                  </a:schemeClr>
                </a:solidFill>
              </a:rPr>
              <a:t>上司</a:t>
            </a:r>
            <a:r>
              <a:rPr lang="en-US" altLang="ja-JP" sz="2700" dirty="0">
                <a:solidFill>
                  <a:schemeClr val="tx1">
                    <a:lumMod val="75000"/>
                    <a:lumOff val="25000"/>
                  </a:schemeClr>
                </a:solidFill>
              </a:rPr>
              <a:t>2…</a:t>
            </a:r>
            <a:r>
              <a:rPr lang="ja-JP" altLang="en-US" sz="2700" dirty="0">
                <a:solidFill>
                  <a:schemeClr val="tx1">
                    <a:lumMod val="75000"/>
                    <a:lumOff val="25000"/>
                  </a:schemeClr>
                </a:solidFill>
              </a:rPr>
              <a:t>　はい？はい、じゃないだろう！何度、言ったら分かるんだ！この、バカ！</a:t>
            </a:r>
            <a:endParaRPr lang="en-US" altLang="ja-JP" sz="2700" dirty="0">
              <a:solidFill>
                <a:schemeClr val="tx1">
                  <a:lumMod val="75000"/>
                  <a:lumOff val="25000"/>
                </a:schemeClr>
              </a:solidFill>
            </a:endParaRPr>
          </a:p>
          <a:p>
            <a:pPr marL="0" indent="0" eaLnBrk="1" fontAlgn="auto" hangingPunct="1">
              <a:spcAft>
                <a:spcPts val="0"/>
              </a:spcAft>
              <a:buFont typeface="Wingdings 3" charset="2"/>
              <a:buNone/>
              <a:defRPr/>
            </a:pPr>
            <a:r>
              <a:rPr lang="ja-JP" altLang="en-US" sz="2700" dirty="0">
                <a:solidFill>
                  <a:schemeClr val="tx1">
                    <a:lumMod val="75000"/>
                    <a:lumOff val="25000"/>
                  </a:schemeClr>
                </a:solidFill>
              </a:rPr>
              <a:t>部下</a:t>
            </a:r>
            <a:r>
              <a:rPr lang="en-US" altLang="ja-JP" sz="2700" dirty="0">
                <a:solidFill>
                  <a:schemeClr val="tx1">
                    <a:lumMod val="75000"/>
                    <a:lumOff val="25000"/>
                  </a:schemeClr>
                </a:solidFill>
              </a:rPr>
              <a:t>2…</a:t>
            </a:r>
            <a:r>
              <a:rPr lang="ja-JP" altLang="en-US" sz="2700" dirty="0">
                <a:solidFill>
                  <a:schemeClr val="tx1">
                    <a:lumMod val="75000"/>
                    <a:lumOff val="25000"/>
                  </a:schemeClr>
                </a:solidFill>
              </a:rPr>
              <a:t>　はい・・・。あ～。すみません～。</a:t>
            </a:r>
            <a:endParaRPr lang="en-US" altLang="ja-JP" sz="2700" dirty="0">
              <a:solidFill>
                <a:schemeClr val="tx1">
                  <a:lumMod val="75000"/>
                  <a:lumOff val="25000"/>
                </a:schemeClr>
              </a:solidFill>
            </a:endParaRPr>
          </a:p>
          <a:p>
            <a:pPr marL="0" indent="0" eaLnBrk="1" fontAlgn="auto" hangingPunct="1">
              <a:spcAft>
                <a:spcPts val="0"/>
              </a:spcAft>
              <a:buFont typeface="Wingdings 3" charset="2"/>
              <a:buNone/>
              <a:defRPr/>
            </a:pPr>
            <a:r>
              <a:rPr lang="ja-JP" altLang="en-US" sz="2700" dirty="0">
                <a:solidFill>
                  <a:schemeClr val="tx1">
                    <a:lumMod val="75000"/>
                    <a:lumOff val="25000"/>
                  </a:schemeClr>
                </a:solidFill>
              </a:rPr>
              <a:t>上司</a:t>
            </a:r>
            <a:r>
              <a:rPr lang="en-US" altLang="ja-JP" sz="2700" dirty="0">
                <a:solidFill>
                  <a:schemeClr val="tx1">
                    <a:lumMod val="75000"/>
                    <a:lumOff val="25000"/>
                  </a:schemeClr>
                </a:solidFill>
              </a:rPr>
              <a:t>3…</a:t>
            </a:r>
            <a:r>
              <a:rPr lang="ja-JP" altLang="en-US" sz="2700" dirty="0">
                <a:solidFill>
                  <a:schemeClr val="tx1">
                    <a:lumMod val="75000"/>
                    <a:lumOff val="25000"/>
                  </a:schemeClr>
                </a:solidFill>
              </a:rPr>
              <a:t>　すみません、なんかで済むと思っているのか！これまで、何度も注意しているだろ！</a:t>
            </a:r>
            <a:endParaRPr lang="en-US" altLang="ja-JP" sz="2700" dirty="0">
              <a:solidFill>
                <a:schemeClr val="tx1">
                  <a:lumMod val="75000"/>
                  <a:lumOff val="25000"/>
                </a:schemeClr>
              </a:solidFill>
            </a:endParaRPr>
          </a:p>
          <a:p>
            <a:pPr marL="0" indent="0" eaLnBrk="1" fontAlgn="auto" hangingPunct="1">
              <a:spcAft>
                <a:spcPts val="0"/>
              </a:spcAft>
              <a:buFont typeface="Wingdings 3" charset="2"/>
              <a:buNone/>
              <a:defRPr/>
            </a:pPr>
            <a:r>
              <a:rPr lang="ja-JP" altLang="en-US" sz="2700" dirty="0">
                <a:solidFill>
                  <a:schemeClr val="tx1">
                    <a:lumMod val="75000"/>
                    <a:lumOff val="25000"/>
                  </a:schemeClr>
                </a:solidFill>
              </a:rPr>
              <a:t>　　　　お前は、</a:t>
            </a:r>
            <a:r>
              <a:rPr lang="en-US" altLang="ja-JP" sz="2700" dirty="0">
                <a:solidFill>
                  <a:schemeClr val="tx1">
                    <a:lumMod val="75000"/>
                    <a:lumOff val="25000"/>
                  </a:schemeClr>
                </a:solidFill>
              </a:rPr>
              <a:t>4</a:t>
            </a:r>
            <a:r>
              <a:rPr lang="ja-JP" altLang="en-US" sz="2700" dirty="0">
                <a:solidFill>
                  <a:schemeClr val="tx1">
                    <a:lumMod val="75000"/>
                    <a:lumOff val="25000"/>
                  </a:schemeClr>
                </a:solidFill>
              </a:rPr>
              <a:t>月からリーダーなんだぞ！</a:t>
            </a:r>
            <a:r>
              <a:rPr lang="en-US" altLang="ja-JP" sz="2700" dirty="0">
                <a:solidFill>
                  <a:schemeClr val="tx1">
                    <a:lumMod val="75000"/>
                    <a:lumOff val="25000"/>
                  </a:schemeClr>
                </a:solidFill>
              </a:rPr>
              <a:t>(</a:t>
            </a:r>
            <a:r>
              <a:rPr lang="ja-JP" altLang="en-US" sz="2700" dirty="0">
                <a:solidFill>
                  <a:schemeClr val="tx1">
                    <a:lumMod val="75000"/>
                    <a:lumOff val="25000"/>
                  </a:schemeClr>
                </a:solidFill>
              </a:rPr>
              <a:t>部下が、ただ下を向いているため・・・</a:t>
            </a:r>
            <a:r>
              <a:rPr lang="en-US" altLang="ja-JP" sz="2700" dirty="0">
                <a:solidFill>
                  <a:schemeClr val="tx1">
                    <a:lumMod val="75000"/>
                    <a:lumOff val="25000"/>
                  </a:schemeClr>
                </a:solidFill>
              </a:rPr>
              <a:t>)</a:t>
            </a:r>
          </a:p>
          <a:p>
            <a:pPr marL="0" indent="0" eaLnBrk="1" fontAlgn="auto" hangingPunct="1">
              <a:spcAft>
                <a:spcPts val="0"/>
              </a:spcAft>
              <a:buFont typeface="Wingdings 3" charset="2"/>
              <a:buNone/>
              <a:defRPr/>
            </a:pPr>
            <a:r>
              <a:rPr lang="ja-JP" altLang="en-US" sz="2700" dirty="0">
                <a:solidFill>
                  <a:schemeClr val="tx1">
                    <a:lumMod val="75000"/>
                    <a:lumOff val="25000"/>
                  </a:schemeClr>
                </a:solidFill>
              </a:rPr>
              <a:t>　　　　聞こえているのか！お前は、聞いているのか！この、ばかやろう！</a:t>
            </a:r>
            <a:endParaRPr lang="en-US" altLang="ja-JP" sz="2700" dirty="0">
              <a:solidFill>
                <a:schemeClr val="tx1">
                  <a:lumMod val="75000"/>
                  <a:lumOff val="25000"/>
                </a:schemeClr>
              </a:solidFill>
            </a:endParaRPr>
          </a:p>
          <a:p>
            <a:pPr marL="0" indent="0" eaLnBrk="1" fontAlgn="auto" hangingPunct="1">
              <a:spcAft>
                <a:spcPts val="0"/>
              </a:spcAft>
              <a:buFont typeface="Wingdings 3" charset="2"/>
              <a:buNone/>
              <a:defRPr/>
            </a:pPr>
            <a:r>
              <a:rPr lang="ja-JP" altLang="en-US" sz="2700" dirty="0">
                <a:solidFill>
                  <a:schemeClr val="tx1">
                    <a:lumMod val="75000"/>
                    <a:lumOff val="25000"/>
                  </a:schemeClr>
                </a:solidFill>
              </a:rPr>
              <a:t>　　　　お前のようないい加減なヤツは、即刻、クビにしてやるぞ！分かったか！</a:t>
            </a:r>
            <a:endParaRPr lang="en-US" altLang="ja-JP" sz="2700" dirty="0">
              <a:solidFill>
                <a:schemeClr val="tx1">
                  <a:lumMod val="75000"/>
                  <a:lumOff val="25000"/>
                </a:schemeClr>
              </a:solidFill>
            </a:endParaRPr>
          </a:p>
          <a:p>
            <a:pPr marL="0" indent="0" eaLnBrk="1" fontAlgn="auto" hangingPunct="1">
              <a:spcAft>
                <a:spcPts val="0"/>
              </a:spcAft>
              <a:buFont typeface="Wingdings 3" charset="2"/>
              <a:buNone/>
              <a:defRPr/>
            </a:pPr>
            <a:r>
              <a:rPr lang="ja-JP" altLang="en-US" sz="2700" dirty="0">
                <a:solidFill>
                  <a:schemeClr val="tx1">
                    <a:lumMod val="75000"/>
                    <a:lumOff val="25000"/>
                  </a:schemeClr>
                </a:solidFill>
              </a:rPr>
              <a:t>部下</a:t>
            </a:r>
            <a:r>
              <a:rPr lang="en-US" altLang="ja-JP" sz="2700" dirty="0">
                <a:solidFill>
                  <a:schemeClr val="tx1">
                    <a:lumMod val="75000"/>
                    <a:lumOff val="25000"/>
                  </a:schemeClr>
                </a:solidFill>
              </a:rPr>
              <a:t>3…</a:t>
            </a:r>
            <a:r>
              <a:rPr lang="ja-JP" altLang="en-US" sz="2700" dirty="0">
                <a:solidFill>
                  <a:schemeClr val="tx1">
                    <a:lumMod val="75000"/>
                    <a:lumOff val="25000"/>
                  </a:schemeClr>
                </a:solidFill>
              </a:rPr>
              <a:t>　これから、気をつけます・・・</a:t>
            </a:r>
            <a:r>
              <a:rPr lang="en-US" altLang="ja-JP" sz="2700" dirty="0">
                <a:solidFill>
                  <a:schemeClr val="tx1">
                    <a:lumMod val="75000"/>
                    <a:lumOff val="25000"/>
                  </a:schemeClr>
                </a:solidFill>
              </a:rPr>
              <a:t>(</a:t>
            </a:r>
            <a:r>
              <a:rPr lang="ja-JP" altLang="en-US" sz="2700" dirty="0">
                <a:solidFill>
                  <a:schemeClr val="tx1">
                    <a:lumMod val="75000"/>
                    <a:lumOff val="25000"/>
                  </a:schemeClr>
                </a:solidFill>
              </a:rPr>
              <a:t>小さな声で、びくびくしながら・・・</a:t>
            </a:r>
            <a:r>
              <a:rPr lang="en-US" altLang="ja-JP" sz="2700" dirty="0">
                <a:solidFill>
                  <a:schemeClr val="tx1">
                    <a:lumMod val="75000"/>
                    <a:lumOff val="25000"/>
                  </a:schemeClr>
                </a:solidFill>
              </a:rPr>
              <a:t>)</a:t>
            </a:r>
          </a:p>
          <a:p>
            <a:pPr marL="0" indent="0" eaLnBrk="1" fontAlgn="auto" hangingPunct="1">
              <a:spcAft>
                <a:spcPts val="0"/>
              </a:spcAft>
              <a:buFont typeface="Wingdings 3" charset="2"/>
              <a:buNone/>
              <a:defRPr/>
            </a:pPr>
            <a:r>
              <a:rPr lang="ja-JP" altLang="en-US" sz="2700" dirty="0">
                <a:solidFill>
                  <a:schemeClr val="tx1">
                    <a:lumMod val="75000"/>
                    <a:lumOff val="25000"/>
                  </a:schemeClr>
                </a:solidFill>
              </a:rPr>
              <a:t>上司</a:t>
            </a:r>
            <a:r>
              <a:rPr lang="en-US" altLang="ja-JP" sz="2700" dirty="0">
                <a:solidFill>
                  <a:schemeClr val="tx1">
                    <a:lumMod val="75000"/>
                    <a:lumOff val="25000"/>
                  </a:schemeClr>
                </a:solidFill>
              </a:rPr>
              <a:t>4…</a:t>
            </a:r>
            <a:r>
              <a:rPr lang="ja-JP" altLang="en-US" sz="2700" dirty="0">
                <a:solidFill>
                  <a:schemeClr val="tx1">
                    <a:lumMod val="75000"/>
                    <a:lumOff val="25000"/>
                  </a:schemeClr>
                </a:solidFill>
              </a:rPr>
              <a:t>　もう、ダメだ！お前のようなヤツはいらん！目ざわりなだけだ。迷惑だ！</a:t>
            </a:r>
            <a:endParaRPr lang="en-US" altLang="ja-JP" sz="2700" dirty="0">
              <a:solidFill>
                <a:schemeClr val="tx1">
                  <a:lumMod val="75000"/>
                  <a:lumOff val="25000"/>
                </a:schemeClr>
              </a:solidFill>
            </a:endParaRPr>
          </a:p>
          <a:p>
            <a:pPr marL="0" indent="0" eaLnBrk="1" fontAlgn="auto" hangingPunct="1">
              <a:spcAft>
                <a:spcPts val="0"/>
              </a:spcAft>
              <a:buFont typeface="Wingdings 3" charset="2"/>
              <a:buNone/>
              <a:defRPr/>
            </a:pPr>
            <a:r>
              <a:rPr lang="ja-JP" altLang="en-US" sz="2700" dirty="0">
                <a:solidFill>
                  <a:schemeClr val="tx1">
                    <a:lumMod val="75000"/>
                    <a:lumOff val="25000"/>
                  </a:schemeClr>
                </a:solidFill>
              </a:rPr>
              <a:t>　　　　何度注意しても改善されないのは、バカな証拠だ！リーダー失格だ！</a:t>
            </a:r>
            <a:endParaRPr lang="en-US" altLang="ja-JP" sz="2700" dirty="0">
              <a:solidFill>
                <a:schemeClr val="tx1">
                  <a:lumMod val="75000"/>
                  <a:lumOff val="25000"/>
                </a:schemeClr>
              </a:solidFill>
            </a:endParaRPr>
          </a:p>
          <a:p>
            <a:pPr marL="0" indent="0" eaLnBrk="1" fontAlgn="auto" hangingPunct="1">
              <a:spcAft>
                <a:spcPts val="0"/>
              </a:spcAft>
              <a:buFont typeface="Wingdings 3" charset="2"/>
              <a:buNone/>
              <a:defRPr/>
            </a:pPr>
            <a:r>
              <a:rPr lang="ja-JP" altLang="en-US" sz="2700" dirty="0">
                <a:solidFill>
                  <a:schemeClr val="tx1">
                    <a:lumMod val="75000"/>
                    <a:lumOff val="25000"/>
                  </a:schemeClr>
                </a:solidFill>
              </a:rPr>
              <a:t>　　　　ここから消えろ！</a:t>
            </a:r>
            <a:r>
              <a:rPr lang="en-US" altLang="ja-JP" sz="2700" dirty="0">
                <a:solidFill>
                  <a:schemeClr val="tx1">
                    <a:lumMod val="75000"/>
                    <a:lumOff val="25000"/>
                  </a:schemeClr>
                </a:solidFill>
              </a:rPr>
              <a:t>(</a:t>
            </a:r>
            <a:r>
              <a:rPr lang="ja-JP" altLang="en-US" sz="2700" dirty="0">
                <a:solidFill>
                  <a:schemeClr val="tx1">
                    <a:lumMod val="75000"/>
                    <a:lumOff val="25000"/>
                  </a:schemeClr>
                </a:solidFill>
              </a:rPr>
              <a:t>手に持っていたボールペンを部下に投げつける</a:t>
            </a:r>
            <a:r>
              <a:rPr lang="en-US" altLang="ja-JP" sz="2700" dirty="0">
                <a:solidFill>
                  <a:schemeClr val="tx1">
                    <a:lumMod val="75000"/>
                    <a:lumOff val="25000"/>
                  </a:schemeClr>
                </a:solidFill>
              </a:rPr>
              <a:t>)</a:t>
            </a:r>
            <a:r>
              <a:rPr lang="ja-JP" altLang="en-US" sz="2700" dirty="0">
                <a:solidFill>
                  <a:schemeClr val="tx1">
                    <a:lumMod val="75000"/>
                    <a:lumOff val="25000"/>
                  </a:schemeClr>
                </a:solidFill>
              </a:rPr>
              <a:t>とっとと辞めちまえ！</a:t>
            </a:r>
            <a:endParaRPr lang="en-US" altLang="ja-JP" sz="2700" dirty="0">
              <a:solidFill>
                <a:schemeClr val="tx1">
                  <a:lumMod val="75000"/>
                  <a:lumOff val="25000"/>
                </a:schemeClr>
              </a:solidFill>
            </a:endParaRPr>
          </a:p>
          <a:p>
            <a:pPr marL="0" indent="0" eaLnBrk="1" fontAlgn="auto" hangingPunct="1">
              <a:spcAft>
                <a:spcPts val="0"/>
              </a:spcAft>
              <a:buFont typeface="Wingdings 3" charset="2"/>
              <a:buNone/>
              <a:defRPr/>
            </a:pPr>
            <a:r>
              <a:rPr lang="ja-JP" altLang="en-US" sz="2700" dirty="0">
                <a:solidFill>
                  <a:schemeClr val="tx1">
                    <a:lumMod val="75000"/>
                    <a:lumOff val="25000"/>
                  </a:schemeClr>
                </a:solidFill>
              </a:rPr>
              <a:t>部下</a:t>
            </a:r>
            <a:r>
              <a:rPr lang="en-US" altLang="ja-JP" sz="2700" dirty="0">
                <a:solidFill>
                  <a:schemeClr val="tx1">
                    <a:lumMod val="75000"/>
                    <a:lumOff val="25000"/>
                  </a:schemeClr>
                </a:solidFill>
              </a:rPr>
              <a:t>4…</a:t>
            </a:r>
            <a:r>
              <a:rPr lang="ja-JP" altLang="en-US" sz="2700" dirty="0">
                <a:solidFill>
                  <a:schemeClr val="tx1">
                    <a:lumMod val="75000"/>
                    <a:lumOff val="25000"/>
                  </a:schemeClr>
                </a:solidFill>
              </a:rPr>
              <a:t>　</a:t>
            </a:r>
            <a:r>
              <a:rPr lang="en-US" altLang="ja-JP" sz="2700" dirty="0">
                <a:solidFill>
                  <a:schemeClr val="tx1">
                    <a:lumMod val="75000"/>
                    <a:lumOff val="25000"/>
                  </a:schemeClr>
                </a:solidFill>
              </a:rPr>
              <a:t>(</a:t>
            </a:r>
            <a:r>
              <a:rPr lang="ja-JP" altLang="en-US" sz="2700" dirty="0">
                <a:solidFill>
                  <a:schemeClr val="tx1">
                    <a:lumMod val="75000"/>
                    <a:lumOff val="25000"/>
                  </a:schemeClr>
                </a:solidFill>
              </a:rPr>
              <a:t>突然、キレる</a:t>
            </a:r>
            <a:r>
              <a:rPr lang="en-US" altLang="ja-JP" sz="2700" dirty="0">
                <a:solidFill>
                  <a:schemeClr val="tx1">
                    <a:lumMod val="75000"/>
                    <a:lumOff val="25000"/>
                  </a:schemeClr>
                </a:solidFill>
              </a:rPr>
              <a:t>)</a:t>
            </a:r>
            <a:r>
              <a:rPr lang="ja-JP" altLang="en-US" sz="2700" dirty="0">
                <a:solidFill>
                  <a:schemeClr val="tx1">
                    <a:lumMod val="75000"/>
                    <a:lumOff val="25000"/>
                  </a:schemeClr>
                </a:solidFill>
              </a:rPr>
              <a:t>うるせ～な！ねち、ねち、ねち！</a:t>
            </a:r>
            <a:endParaRPr lang="en-US" altLang="ja-JP" sz="2700" dirty="0">
              <a:solidFill>
                <a:schemeClr val="tx1">
                  <a:lumMod val="75000"/>
                  <a:lumOff val="25000"/>
                </a:schemeClr>
              </a:solidFill>
            </a:endParaRPr>
          </a:p>
          <a:p>
            <a:pPr marL="0" indent="0" eaLnBrk="1" fontAlgn="auto" hangingPunct="1">
              <a:spcAft>
                <a:spcPts val="0"/>
              </a:spcAft>
              <a:buFont typeface="Wingdings 3" charset="2"/>
              <a:buNone/>
              <a:defRPr/>
            </a:pPr>
            <a:r>
              <a:rPr lang="ja-JP" altLang="en-US" sz="2700" dirty="0">
                <a:solidFill>
                  <a:schemeClr val="tx1">
                    <a:lumMod val="75000"/>
                    <a:lumOff val="25000"/>
                  </a:schemeClr>
                </a:solidFill>
              </a:rPr>
              <a:t>上司</a:t>
            </a:r>
            <a:r>
              <a:rPr lang="en-US" altLang="ja-JP" sz="2700" dirty="0">
                <a:solidFill>
                  <a:schemeClr val="tx1">
                    <a:lumMod val="75000"/>
                    <a:lumOff val="25000"/>
                  </a:schemeClr>
                </a:solidFill>
              </a:rPr>
              <a:t>5…</a:t>
            </a:r>
            <a:r>
              <a:rPr lang="ja-JP" altLang="en-US" sz="2700" dirty="0">
                <a:solidFill>
                  <a:schemeClr val="tx1">
                    <a:lumMod val="75000"/>
                    <a:lumOff val="25000"/>
                  </a:schemeClr>
                </a:solidFill>
              </a:rPr>
              <a:t>　お前のようなヤツは即刻クビだ！</a:t>
            </a:r>
            <a:r>
              <a:rPr lang="en-US" altLang="ja-JP" sz="2700" dirty="0">
                <a:solidFill>
                  <a:schemeClr val="tx1">
                    <a:lumMod val="75000"/>
                    <a:lumOff val="25000"/>
                  </a:schemeClr>
                </a:solidFill>
              </a:rPr>
              <a:t>(</a:t>
            </a:r>
            <a:r>
              <a:rPr lang="ja-JP" altLang="en-US" sz="2700" dirty="0">
                <a:solidFill>
                  <a:schemeClr val="tx1">
                    <a:lumMod val="75000"/>
                    <a:lumOff val="25000"/>
                  </a:schemeClr>
                </a:solidFill>
              </a:rPr>
              <a:t>興奮して、捨てぜりふを残して立ち去る</a:t>
            </a:r>
            <a:r>
              <a:rPr lang="en-US" altLang="ja-JP" sz="2700" dirty="0">
                <a:solidFill>
                  <a:schemeClr val="tx1">
                    <a:lumMod val="75000"/>
                    <a:lumOff val="25000"/>
                  </a:schemeClr>
                </a:solidFill>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コンテンツ プレースホルダー 2"/>
          <p:cNvSpPr>
            <a:spLocks noGrp="1"/>
          </p:cNvSpPr>
          <p:nvPr>
            <p:ph idx="1"/>
          </p:nvPr>
        </p:nvSpPr>
        <p:spPr>
          <a:xfrm>
            <a:off x="677863" y="768350"/>
            <a:ext cx="10356850" cy="5632450"/>
          </a:xfrm>
        </p:spPr>
        <p:txBody>
          <a:bodyPr/>
          <a:lstStyle/>
          <a:p>
            <a:pPr marL="0" indent="0" eaLnBrk="1" hangingPunct="1">
              <a:buFont typeface="Wingdings 3" pitchFamily="18" charset="2"/>
              <a:buNone/>
            </a:pPr>
            <a:r>
              <a:rPr lang="ja-JP" altLang="en-US" sz="2600"/>
              <a:t>〇次の３つの点について、考えてみましょう</a:t>
            </a:r>
            <a:endParaRPr lang="en-US" altLang="ja-JP" sz="2600"/>
          </a:p>
          <a:p>
            <a:pPr marL="0" indent="0" eaLnBrk="1" hangingPunct="1">
              <a:buFont typeface="Wingdings 3" pitchFamily="18" charset="2"/>
              <a:buNone/>
            </a:pPr>
            <a:endParaRPr lang="en-US" altLang="ja-JP" sz="2600"/>
          </a:p>
          <a:p>
            <a:pPr marL="0" indent="0" eaLnBrk="1" hangingPunct="1">
              <a:buFont typeface="Wingdings 3" pitchFamily="18" charset="2"/>
              <a:buNone/>
            </a:pPr>
            <a:r>
              <a:rPr lang="ja-JP" altLang="en-US" sz="2400"/>
              <a:t>①上司（渋谷）の言動に何か問題はありませんか？あるとしたら何がどうダメなのでしょうか。</a:t>
            </a:r>
            <a:endParaRPr lang="en-US" altLang="ja-JP" sz="2400"/>
          </a:p>
          <a:p>
            <a:pPr marL="0" indent="0" eaLnBrk="1" hangingPunct="1">
              <a:buFont typeface="Wingdings 3" pitchFamily="18" charset="2"/>
              <a:buNone/>
            </a:pPr>
            <a:endParaRPr lang="en-US" altLang="ja-JP" sz="2400"/>
          </a:p>
          <a:p>
            <a:pPr marL="0" indent="0" eaLnBrk="1" hangingPunct="1">
              <a:buFont typeface="Wingdings 3" pitchFamily="18" charset="2"/>
              <a:buNone/>
            </a:pPr>
            <a:r>
              <a:rPr lang="ja-JP" altLang="en-US" sz="2400"/>
              <a:t>②部下（品川）が遅刻をするのは確かに良くないですが、客観的にみれば上司の言動は「パワーハラスメント」にあたると思われます。結局、上司が、一番いけなかったのはどこでしょうか？</a:t>
            </a:r>
            <a:endParaRPr lang="en-US" altLang="ja-JP" sz="2400"/>
          </a:p>
          <a:p>
            <a:pPr marL="0" indent="0" eaLnBrk="1" hangingPunct="1">
              <a:buFont typeface="Wingdings 3" pitchFamily="18" charset="2"/>
              <a:buNone/>
            </a:pPr>
            <a:endParaRPr lang="en-US" altLang="ja-JP" sz="2400"/>
          </a:p>
          <a:p>
            <a:pPr marL="0" indent="0" eaLnBrk="1" hangingPunct="1">
              <a:buFont typeface="Wingdings 3" pitchFamily="18" charset="2"/>
              <a:buNone/>
            </a:pPr>
            <a:r>
              <a:rPr lang="ja-JP" altLang="en-US" sz="2400"/>
              <a:t>③上司の言動に問題があるとしたら、どうすればよかったでしょうか？</a:t>
            </a:r>
            <a:endParaRPr lang="en-US" altLang="ja-JP" sz="2400"/>
          </a:p>
          <a:p>
            <a:pPr marL="0" indent="0" eaLnBrk="1" hangingPunct="1">
              <a:buFont typeface="Wingdings 3" pitchFamily="18" charset="2"/>
              <a:buNone/>
            </a:pPr>
            <a:r>
              <a:rPr lang="ja-JP" altLang="en-US" sz="2400"/>
              <a:t>　→上司のセリフと行動を書き換えてみましょう。</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タイトル 1"/>
          <p:cNvSpPr>
            <a:spLocks noGrp="1"/>
          </p:cNvSpPr>
          <p:nvPr>
            <p:ph type="title"/>
          </p:nvPr>
        </p:nvSpPr>
        <p:spPr>
          <a:xfrm>
            <a:off x="677863" y="609600"/>
            <a:ext cx="10563225" cy="746125"/>
          </a:xfrm>
        </p:spPr>
        <p:txBody>
          <a:bodyPr/>
          <a:lstStyle/>
          <a:p>
            <a:pPr eaLnBrk="1" hangingPunct="1"/>
            <a:r>
              <a:rPr lang="ja-JP" altLang="en-US"/>
              <a:t>９</a:t>
            </a:r>
            <a:r>
              <a:rPr lang="en-US" altLang="ja-JP"/>
              <a:t>.</a:t>
            </a:r>
            <a:r>
              <a:rPr lang="ja-JP" altLang="en-US"/>
              <a:t>コーチングを活用した指導法</a:t>
            </a:r>
          </a:p>
        </p:txBody>
      </p:sp>
      <p:sp>
        <p:nvSpPr>
          <p:cNvPr id="3" name="コンテンツ プレースホルダー 2"/>
          <p:cNvSpPr>
            <a:spLocks noGrp="1"/>
          </p:cNvSpPr>
          <p:nvPr>
            <p:ph idx="1"/>
          </p:nvPr>
        </p:nvSpPr>
        <p:spPr>
          <a:xfrm>
            <a:off x="677863" y="1612900"/>
            <a:ext cx="10406062" cy="3967163"/>
          </a:xfrm>
        </p:spPr>
        <p:txBody>
          <a:bodyPr>
            <a:normAutofit/>
          </a:bodyPr>
          <a:lstStyle/>
          <a:p>
            <a:pPr eaLnBrk="1" hangingPunct="1"/>
            <a:r>
              <a:rPr lang="ja-JP" altLang="en-US" sz="3600"/>
              <a:t>質問をすることで、相手に考えてもらい、</a:t>
            </a:r>
          </a:p>
          <a:p>
            <a:pPr eaLnBrk="1" hangingPunct="1">
              <a:buFont typeface="Wingdings 3" pitchFamily="18" charset="2"/>
              <a:buNone/>
            </a:pPr>
            <a:r>
              <a:rPr lang="ja-JP" altLang="en-US" sz="3600"/>
              <a:t>   気づかせる指導法</a:t>
            </a:r>
          </a:p>
          <a:p>
            <a:pPr eaLnBrk="1" hangingPunct="1">
              <a:buFont typeface="Wingdings 3" pitchFamily="18" charset="2"/>
              <a:buNone/>
            </a:pPr>
            <a:endParaRPr lang="ja-JP" altLang="en-US" sz="3600"/>
          </a:p>
          <a:p>
            <a:pPr eaLnBrk="1" hangingPunct="1"/>
            <a:r>
              <a:rPr lang="ja-JP" altLang="en-US" sz="3600"/>
              <a:t>拡大質問</a:t>
            </a:r>
            <a:endParaRPr lang="en-US" altLang="ja-JP" sz="3600"/>
          </a:p>
          <a:p>
            <a:pPr eaLnBrk="1" hangingPunct="1">
              <a:buFont typeface="Wingdings 3" pitchFamily="18" charset="2"/>
              <a:buNone/>
            </a:pPr>
            <a:r>
              <a:rPr lang="ja-JP" altLang="en-US" sz="3600"/>
              <a:t>・どうすれば　～　か？</a:t>
            </a:r>
            <a:endParaRPr lang="en-US" altLang="ja-JP" sz="3600"/>
          </a:p>
          <a:p>
            <a:pPr eaLnBrk="1" hangingPunct="1">
              <a:buFont typeface="Wingdings 3" pitchFamily="18" charset="2"/>
              <a:buNone/>
            </a:pPr>
            <a:r>
              <a:rPr lang="ja-JP" altLang="en-US" sz="3600"/>
              <a:t>・どのような　～　か？</a:t>
            </a:r>
            <a:endParaRPr lang="ja-JP" altLang="en-US" sz="2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タイトル 1"/>
          <p:cNvSpPr>
            <a:spLocks noGrp="1"/>
          </p:cNvSpPr>
          <p:nvPr>
            <p:ph type="title"/>
          </p:nvPr>
        </p:nvSpPr>
        <p:spPr>
          <a:xfrm>
            <a:off x="563563" y="307975"/>
            <a:ext cx="8596312" cy="688975"/>
          </a:xfrm>
        </p:spPr>
        <p:txBody>
          <a:bodyPr/>
          <a:lstStyle/>
          <a:p>
            <a:pPr eaLnBrk="1" hangingPunct="1"/>
            <a:r>
              <a:rPr lang="ja-JP" altLang="en-US"/>
              <a:t>１０</a:t>
            </a:r>
            <a:r>
              <a:rPr lang="en-US" altLang="ja-JP"/>
              <a:t>-</a:t>
            </a:r>
            <a:r>
              <a:rPr lang="ja-JP" altLang="en-US"/>
              <a:t>１</a:t>
            </a:r>
            <a:r>
              <a:rPr lang="en-US" altLang="ja-JP"/>
              <a:t>.</a:t>
            </a:r>
            <a:r>
              <a:rPr lang="ja-JP" altLang="en-US"/>
              <a:t>パワハラセルフチェック</a:t>
            </a:r>
          </a:p>
        </p:txBody>
      </p:sp>
      <p:graphicFrame>
        <p:nvGraphicFramePr>
          <p:cNvPr id="34871" name="Group 55"/>
          <p:cNvGraphicFramePr>
            <a:graphicFrameLocks noGrp="1"/>
          </p:cNvGraphicFramePr>
          <p:nvPr>
            <p:ph idx="1"/>
          </p:nvPr>
        </p:nvGraphicFramePr>
        <p:xfrm>
          <a:off x="563563" y="1069975"/>
          <a:ext cx="11087100" cy="5334000"/>
        </p:xfrm>
        <a:graphic>
          <a:graphicData uri="http://schemas.openxmlformats.org/drawingml/2006/table">
            <a:tbl>
              <a:tblPr/>
              <a:tblGrid>
                <a:gridCol w="590550">
                  <a:extLst>
                    <a:ext uri="{9D8B030D-6E8A-4147-A177-3AD203B41FA5}">
                      <a16:colId xmlns:a16="http://schemas.microsoft.com/office/drawing/2014/main" val="20000"/>
                    </a:ext>
                  </a:extLst>
                </a:gridCol>
                <a:gridCol w="9297987">
                  <a:extLst>
                    <a:ext uri="{9D8B030D-6E8A-4147-A177-3AD203B41FA5}">
                      <a16:colId xmlns:a16="http://schemas.microsoft.com/office/drawing/2014/main" val="20001"/>
                    </a:ext>
                  </a:extLst>
                </a:gridCol>
                <a:gridCol w="1198563">
                  <a:extLst>
                    <a:ext uri="{9D8B030D-6E8A-4147-A177-3AD203B41FA5}">
                      <a16:colId xmlns:a16="http://schemas.microsoft.com/office/drawing/2014/main" val="20002"/>
                    </a:ext>
                  </a:extLst>
                </a:gridCol>
              </a:tblGrid>
              <a:tr h="463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a:ln>
                            <a:noFill/>
                          </a:ln>
                          <a:solidFill>
                            <a:srgbClr val="FFFFFF"/>
                          </a:solidFill>
                          <a:effectLst/>
                          <a:latin typeface="Trebuchet MS" pitchFamily="34" charset="0"/>
                          <a:ea typeface="メイリオ" pitchFamily="50" charset="-128"/>
                        </a:rPr>
                        <a:t>No</a:t>
                      </a:r>
                      <a:endParaRPr kumimoji="1" lang="ja-JP" altLang="en-US" sz="1800" b="1" i="0" u="none" strike="noStrike" cap="none" normalizeH="0" baseline="0">
                        <a:ln>
                          <a:noFill/>
                        </a:ln>
                        <a:solidFill>
                          <a:srgbClr val="FFFFFF"/>
                        </a:solidFill>
                        <a:effectLst/>
                        <a:latin typeface="Trebuchet MS" pitchFamily="34" charset="0"/>
                        <a:ea typeface="メイリオ"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Trebuchet MS" pitchFamily="34" charset="0"/>
                          <a:ea typeface="メイリオ" pitchFamily="50" charset="-128"/>
                        </a:rPr>
                        <a:t>質問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Trebuchet MS" pitchFamily="34" charset="0"/>
                          <a:ea typeface="メイリオ" pitchFamily="50" charset="-128"/>
                        </a:rPr>
                        <a:t>チェック</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63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Trebuchet MS" pitchFamily="34" charset="0"/>
                          <a:ea typeface="メイリオ" pitchFamily="50" charset="-128"/>
                        </a:rPr>
                        <a:t>1</a:t>
                      </a:r>
                      <a:endParaRPr kumimoji="1" lang="ja-JP" altLang="en-US" sz="1800" b="0" i="0" u="none" strike="noStrike" cap="none" normalizeH="0" baseline="0">
                        <a:ln>
                          <a:noFill/>
                        </a:ln>
                        <a:solidFill>
                          <a:srgbClr val="000000"/>
                        </a:solidFill>
                        <a:effectLst/>
                        <a:latin typeface="Trebuchet MS" pitchFamily="34" charset="0"/>
                        <a:ea typeface="メイリオ"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C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Trebuchet MS" pitchFamily="34" charset="0"/>
                          <a:ea typeface="メイリオ" pitchFamily="50" charset="-128"/>
                        </a:rPr>
                        <a:t>部下や年下の人から意見を言われたり、口答えをされたりするとイラっとする。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C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Trebuchet MS" pitchFamily="34" charset="0"/>
                          <a:ea typeface="メイリオ"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CF9"/>
                    </a:solidFill>
                  </a:tcPr>
                </a:tc>
                <a:extLst>
                  <a:ext uri="{0D108BD9-81ED-4DB2-BD59-A6C34878D82A}">
                    <a16:rowId xmlns:a16="http://schemas.microsoft.com/office/drawing/2014/main" val="10001"/>
                  </a:ext>
                </a:extLst>
              </a:tr>
              <a:tr h="463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Trebuchet MS" pitchFamily="34" charset="0"/>
                          <a:ea typeface="メイリオ" pitchFamily="50" charset="-128"/>
                        </a:rPr>
                        <a:t>2</a:t>
                      </a:r>
                      <a:endParaRPr kumimoji="1" lang="ja-JP" altLang="en-US" sz="1800" b="0" i="0" u="none" strike="noStrike" cap="none" normalizeH="0" baseline="0">
                        <a:ln>
                          <a:noFill/>
                        </a:ln>
                        <a:solidFill>
                          <a:srgbClr val="000000"/>
                        </a:solidFill>
                        <a:effectLst/>
                        <a:latin typeface="Trebuchet MS" pitchFamily="34" charset="0"/>
                        <a:ea typeface="メイリオ"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6F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Trebuchet MS" pitchFamily="34" charset="0"/>
                          <a:ea typeface="メイリオ" pitchFamily="50" charset="-128"/>
                        </a:rPr>
                        <a:t>自分が間違っていたとしても、部下や後輩に対して謝ることはない。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6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Trebuchet MS" pitchFamily="34" charset="0"/>
                          <a:ea typeface="メイリオ"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6FC"/>
                    </a:solidFill>
                  </a:tcPr>
                </a:tc>
                <a:extLst>
                  <a:ext uri="{0D108BD9-81ED-4DB2-BD59-A6C34878D82A}">
                    <a16:rowId xmlns:a16="http://schemas.microsoft.com/office/drawing/2014/main" val="10002"/>
                  </a:ext>
                </a:extLst>
              </a:tr>
              <a:tr h="463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Trebuchet MS" pitchFamily="34" charset="0"/>
                          <a:ea typeface="メイリオ" pitchFamily="50" charset="-128"/>
                        </a:rPr>
                        <a:t>3</a:t>
                      </a:r>
                      <a:endParaRPr kumimoji="1" lang="ja-JP" altLang="en-US" sz="1800" b="0" i="0" u="none" strike="noStrike" cap="none" normalizeH="0" baseline="0">
                        <a:ln>
                          <a:noFill/>
                        </a:ln>
                        <a:solidFill>
                          <a:srgbClr val="000000"/>
                        </a:solidFill>
                        <a:effectLst/>
                        <a:latin typeface="Trebuchet MS" pitchFamily="34" charset="0"/>
                        <a:ea typeface="メイリオ"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C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Trebuchet MS" pitchFamily="34" charset="0"/>
                          <a:ea typeface="メイリオ" pitchFamily="50" charset="-128"/>
                        </a:rPr>
                        <a:t>自分は短気で怒りっぽいと思う。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C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Trebuchet MS" pitchFamily="34" charset="0"/>
                          <a:ea typeface="メイリオ"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CF9"/>
                    </a:solidFill>
                  </a:tcPr>
                </a:tc>
                <a:extLst>
                  <a:ext uri="{0D108BD9-81ED-4DB2-BD59-A6C34878D82A}">
                    <a16:rowId xmlns:a16="http://schemas.microsoft.com/office/drawing/2014/main" val="10003"/>
                  </a:ext>
                </a:extLst>
              </a:tr>
              <a:tr h="463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Trebuchet MS" pitchFamily="34" charset="0"/>
                          <a:ea typeface="メイリオ" pitchFamily="50" charset="-128"/>
                        </a:rPr>
                        <a:t>4</a:t>
                      </a:r>
                      <a:endParaRPr kumimoji="1" lang="ja-JP" altLang="en-US" sz="1800" b="0" i="0" u="none" strike="noStrike" cap="none" normalizeH="0" baseline="0">
                        <a:ln>
                          <a:noFill/>
                        </a:ln>
                        <a:solidFill>
                          <a:srgbClr val="000000"/>
                        </a:solidFill>
                        <a:effectLst/>
                        <a:latin typeface="Trebuchet MS" pitchFamily="34" charset="0"/>
                        <a:ea typeface="メイリオ"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6F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Trebuchet MS" pitchFamily="34" charset="0"/>
                          <a:ea typeface="メイリオ" pitchFamily="50" charset="-128"/>
                        </a:rPr>
                        <a:t>期待した結果が得られないと、感情的になりやすい。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6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Trebuchet MS" pitchFamily="34" charset="0"/>
                          <a:ea typeface="メイリオ"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6FC"/>
                    </a:solidFill>
                  </a:tcPr>
                </a:tc>
                <a:extLst>
                  <a:ext uri="{0D108BD9-81ED-4DB2-BD59-A6C34878D82A}">
                    <a16:rowId xmlns:a16="http://schemas.microsoft.com/office/drawing/2014/main" val="10004"/>
                  </a:ext>
                </a:extLst>
              </a:tr>
              <a:tr h="698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Trebuchet MS" pitchFamily="34" charset="0"/>
                          <a:ea typeface="メイリオ" pitchFamily="50" charset="-128"/>
                        </a:rPr>
                        <a:t>5</a:t>
                      </a:r>
                      <a:endParaRPr kumimoji="1" lang="ja-JP" altLang="en-US" sz="1800" b="0" i="0" u="none" strike="noStrike" cap="none" normalizeH="0" baseline="0">
                        <a:ln>
                          <a:noFill/>
                        </a:ln>
                        <a:solidFill>
                          <a:srgbClr val="000000"/>
                        </a:solidFill>
                        <a:effectLst/>
                        <a:latin typeface="Trebuchet MS" pitchFamily="34" charset="0"/>
                        <a:ea typeface="メイリオ"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C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Trebuchet MS" pitchFamily="34" charset="0"/>
                          <a:ea typeface="メイリオ" pitchFamily="50" charset="-128"/>
                        </a:rPr>
                        <a:t>厳しく指導をしないと、人は育たないと思う。自分も先輩の厳しい指導があって今があると思っている。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C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Trebuchet MS" pitchFamily="34" charset="0"/>
                          <a:ea typeface="メイリオ"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CF9"/>
                    </a:solidFill>
                  </a:tcPr>
                </a:tc>
                <a:extLst>
                  <a:ext uri="{0D108BD9-81ED-4DB2-BD59-A6C34878D82A}">
                    <a16:rowId xmlns:a16="http://schemas.microsoft.com/office/drawing/2014/main" val="10005"/>
                  </a:ext>
                </a:extLst>
              </a:tr>
              <a:tr h="463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Trebuchet MS" pitchFamily="34" charset="0"/>
                          <a:ea typeface="メイリオ" pitchFamily="50" charset="-128"/>
                        </a:rPr>
                        <a:t>6</a:t>
                      </a:r>
                      <a:endParaRPr kumimoji="1" lang="ja-JP" altLang="en-US" sz="1800" b="0" i="0" u="none" strike="noStrike" cap="none" normalizeH="0" baseline="0">
                        <a:ln>
                          <a:noFill/>
                        </a:ln>
                        <a:solidFill>
                          <a:srgbClr val="000000"/>
                        </a:solidFill>
                        <a:effectLst/>
                        <a:latin typeface="Trebuchet MS" pitchFamily="34" charset="0"/>
                        <a:ea typeface="メイリオ"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6F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Trebuchet MS" pitchFamily="34" charset="0"/>
                          <a:ea typeface="メイリオ" pitchFamily="50" charset="-128"/>
                        </a:rPr>
                        <a:t>なんとなく気に入らない人や、目障りと感じる人がいる。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6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Trebuchet MS" pitchFamily="34" charset="0"/>
                          <a:ea typeface="メイリオ"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6FC"/>
                    </a:solidFill>
                  </a:tcPr>
                </a:tc>
                <a:extLst>
                  <a:ext uri="{0D108BD9-81ED-4DB2-BD59-A6C34878D82A}">
                    <a16:rowId xmlns:a16="http://schemas.microsoft.com/office/drawing/2014/main" val="10006"/>
                  </a:ext>
                </a:extLst>
              </a:tr>
              <a:tr h="463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Trebuchet MS" pitchFamily="34" charset="0"/>
                          <a:ea typeface="メイリオ" pitchFamily="50" charset="-128"/>
                        </a:rPr>
                        <a:t>7</a:t>
                      </a:r>
                      <a:endParaRPr kumimoji="1" lang="ja-JP" altLang="en-US" sz="1800" b="0" i="0" u="none" strike="noStrike" cap="none" normalizeH="0" baseline="0">
                        <a:ln>
                          <a:noFill/>
                        </a:ln>
                        <a:solidFill>
                          <a:srgbClr val="000000"/>
                        </a:solidFill>
                        <a:effectLst/>
                        <a:latin typeface="Trebuchet MS" pitchFamily="34" charset="0"/>
                        <a:ea typeface="メイリオ"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C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Trebuchet MS" pitchFamily="34" charset="0"/>
                          <a:ea typeface="メイリオ" pitchFamily="50" charset="-128"/>
                        </a:rPr>
                        <a:t>仕事のできない人には、仕事を与えないほうがよいと思う。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C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Trebuchet MS" pitchFamily="34" charset="0"/>
                          <a:ea typeface="メイリオ"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CF9"/>
                    </a:solidFill>
                  </a:tcPr>
                </a:tc>
                <a:extLst>
                  <a:ext uri="{0D108BD9-81ED-4DB2-BD59-A6C34878D82A}">
                    <a16:rowId xmlns:a16="http://schemas.microsoft.com/office/drawing/2014/main" val="10007"/>
                  </a:ext>
                </a:extLst>
              </a:tr>
              <a:tr h="463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Trebuchet MS" pitchFamily="34" charset="0"/>
                          <a:ea typeface="メイリオ" pitchFamily="50" charset="-128"/>
                        </a:rPr>
                        <a:t>8</a:t>
                      </a:r>
                      <a:endParaRPr kumimoji="1" lang="ja-JP" altLang="en-US" sz="1800" b="0" i="0" u="none" strike="noStrike" cap="none" normalizeH="0" baseline="0">
                        <a:ln>
                          <a:noFill/>
                        </a:ln>
                        <a:solidFill>
                          <a:srgbClr val="000000"/>
                        </a:solidFill>
                        <a:effectLst/>
                        <a:latin typeface="Trebuchet MS" pitchFamily="34" charset="0"/>
                        <a:ea typeface="メイリオ"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6F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Trebuchet MS" pitchFamily="34" charset="0"/>
                          <a:ea typeface="メイリオ" pitchFamily="50" charset="-128"/>
                        </a:rPr>
                        <a:t>業績を上げるためには、終業時刻間近であっても残業を要するのは当然だと思う。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6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Trebuchet MS" pitchFamily="34" charset="0"/>
                          <a:ea typeface="メイリオ"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6FC"/>
                    </a:solidFill>
                  </a:tcPr>
                </a:tc>
                <a:extLst>
                  <a:ext uri="{0D108BD9-81ED-4DB2-BD59-A6C34878D82A}">
                    <a16:rowId xmlns:a16="http://schemas.microsoft.com/office/drawing/2014/main" val="10008"/>
                  </a:ext>
                </a:extLst>
              </a:tr>
              <a:tr h="463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Trebuchet MS" pitchFamily="34" charset="0"/>
                          <a:ea typeface="メイリオ" pitchFamily="50" charset="-128"/>
                        </a:rPr>
                        <a:t>9</a:t>
                      </a:r>
                      <a:endParaRPr kumimoji="1" lang="ja-JP" altLang="en-US" sz="1800" b="0" i="0" u="none" strike="noStrike" cap="none" normalizeH="0" baseline="0">
                        <a:ln>
                          <a:noFill/>
                        </a:ln>
                        <a:solidFill>
                          <a:srgbClr val="000000"/>
                        </a:solidFill>
                        <a:effectLst/>
                        <a:latin typeface="Trebuchet MS" pitchFamily="34" charset="0"/>
                        <a:ea typeface="メイリオ"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C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Trebuchet MS" pitchFamily="34" charset="0"/>
                          <a:ea typeface="メイリオ" pitchFamily="50" charset="-128"/>
                        </a:rPr>
                        <a:t>仕事上の目標を達成できない人は、職場にとってお荷物だと思う。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C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Trebuchet MS" pitchFamily="34" charset="0"/>
                          <a:ea typeface="メイリオ"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ECF9"/>
                    </a:solidFill>
                  </a:tcPr>
                </a:tc>
                <a:extLst>
                  <a:ext uri="{0D108BD9-81ED-4DB2-BD59-A6C34878D82A}">
                    <a16:rowId xmlns:a16="http://schemas.microsoft.com/office/drawing/2014/main" val="10009"/>
                  </a:ext>
                </a:extLst>
              </a:tr>
              <a:tr h="463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Trebuchet MS" pitchFamily="34" charset="0"/>
                          <a:ea typeface="メイリオ" pitchFamily="50" charset="-128"/>
                        </a:rPr>
                        <a:t>10</a:t>
                      </a:r>
                      <a:endParaRPr kumimoji="1" lang="ja-JP" altLang="en-US" sz="1800" b="0" i="0" u="none" strike="noStrike" cap="none" normalizeH="0" baseline="0">
                        <a:ln>
                          <a:noFill/>
                        </a:ln>
                        <a:solidFill>
                          <a:srgbClr val="000000"/>
                        </a:solidFill>
                        <a:effectLst/>
                        <a:latin typeface="Trebuchet MS" pitchFamily="34" charset="0"/>
                        <a:ea typeface="メイリオ"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6F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Trebuchet MS" pitchFamily="34" charset="0"/>
                          <a:ea typeface="メイリオ" pitchFamily="50" charset="-128"/>
                        </a:rPr>
                        <a:t>学校やスポーツで体罰をする指導者の気持ちは理解できる。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6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Trebuchet MS" pitchFamily="34" charset="0"/>
                          <a:ea typeface="メイリオ"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6FC"/>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タイトル 1"/>
          <p:cNvSpPr>
            <a:spLocks noGrp="1"/>
          </p:cNvSpPr>
          <p:nvPr>
            <p:ph type="title"/>
          </p:nvPr>
        </p:nvSpPr>
        <p:spPr>
          <a:xfrm>
            <a:off x="677863" y="609600"/>
            <a:ext cx="10563225" cy="746125"/>
          </a:xfrm>
        </p:spPr>
        <p:txBody>
          <a:bodyPr/>
          <a:lstStyle/>
          <a:p>
            <a:pPr eaLnBrk="1" hangingPunct="1"/>
            <a:r>
              <a:rPr lang="ja-JP" altLang="en-US"/>
              <a:t>１０</a:t>
            </a:r>
            <a:r>
              <a:rPr lang="en-US" altLang="ja-JP"/>
              <a:t>-</a:t>
            </a:r>
            <a:r>
              <a:rPr lang="ja-JP" altLang="en-US"/>
              <a:t>２</a:t>
            </a:r>
            <a:r>
              <a:rPr lang="en-US" altLang="ja-JP"/>
              <a:t>.</a:t>
            </a:r>
            <a:r>
              <a:rPr lang="ja-JP" altLang="en-US"/>
              <a:t>パワハラセルフチェック　</a:t>
            </a:r>
            <a:r>
              <a:rPr lang="en-US" altLang="ja-JP"/>
              <a:t>&lt;</a:t>
            </a:r>
            <a:r>
              <a:rPr lang="ja-JP" altLang="en-US"/>
              <a:t>解説</a:t>
            </a:r>
            <a:r>
              <a:rPr lang="en-US" altLang="ja-JP"/>
              <a:t>&gt;</a:t>
            </a:r>
            <a:endParaRPr lang="ja-JP" altLang="en-US"/>
          </a:p>
        </p:txBody>
      </p:sp>
      <p:sp>
        <p:nvSpPr>
          <p:cNvPr id="3" name="コンテンツ プレースホルダー 2"/>
          <p:cNvSpPr>
            <a:spLocks noGrp="1"/>
          </p:cNvSpPr>
          <p:nvPr>
            <p:ph idx="1"/>
          </p:nvPr>
        </p:nvSpPr>
        <p:spPr>
          <a:xfrm>
            <a:off x="677863" y="2160588"/>
            <a:ext cx="10406062" cy="4087812"/>
          </a:xfrm>
        </p:spPr>
        <p:txBody>
          <a:bodyPr rtlCol="0">
            <a:normAutofit fontScale="85000" lnSpcReduction="10000"/>
          </a:bodyPr>
          <a:lstStyle/>
          <a:p>
            <a:pPr eaLnBrk="1" fontAlgn="auto" hangingPunct="1">
              <a:spcAft>
                <a:spcPts val="0"/>
              </a:spcAft>
              <a:buFont typeface="Wingdings 3" charset="2"/>
              <a:buChar char=""/>
              <a:defRPr/>
            </a:pPr>
            <a:r>
              <a:rPr lang="ja-JP" altLang="en-US" sz="3600" dirty="0">
                <a:solidFill>
                  <a:schemeClr val="tx1">
                    <a:lumMod val="75000"/>
                    <a:lumOff val="25000"/>
                  </a:schemeClr>
                </a:solidFill>
              </a:rPr>
              <a:t>パワーハラスメント度</a:t>
            </a:r>
            <a:endParaRPr lang="en-US" altLang="ja-JP" sz="3600" dirty="0">
              <a:solidFill>
                <a:schemeClr val="tx1">
                  <a:lumMod val="75000"/>
                  <a:lumOff val="25000"/>
                </a:schemeClr>
              </a:solidFill>
            </a:endParaRPr>
          </a:p>
          <a:p>
            <a:pPr eaLnBrk="1" fontAlgn="auto" hangingPunct="1">
              <a:spcAft>
                <a:spcPts val="0"/>
              </a:spcAft>
              <a:buFont typeface="Wingdings 3" charset="2"/>
              <a:buChar char=""/>
              <a:defRPr/>
            </a:pPr>
            <a:endParaRPr lang="en-US" altLang="ja-JP" dirty="0">
              <a:solidFill>
                <a:schemeClr val="tx1">
                  <a:lumMod val="75000"/>
                  <a:lumOff val="25000"/>
                </a:schemeClr>
              </a:solidFill>
            </a:endParaRPr>
          </a:p>
          <a:p>
            <a:pPr marL="0" indent="0" eaLnBrk="1" fontAlgn="auto" hangingPunct="1">
              <a:lnSpc>
                <a:spcPct val="120000"/>
              </a:lnSpc>
              <a:spcAft>
                <a:spcPts val="0"/>
              </a:spcAft>
              <a:buFont typeface="Wingdings 3" charset="2"/>
              <a:buNone/>
              <a:defRPr/>
            </a:pPr>
            <a:r>
              <a:rPr lang="ja-JP" altLang="en-US" sz="2600" dirty="0">
                <a:solidFill>
                  <a:schemeClr val="tx1">
                    <a:lumMod val="75000"/>
                    <a:lumOff val="25000"/>
                  </a:schemeClr>
                </a:solidFill>
              </a:rPr>
              <a:t>　３項目以上該当したら要注意。日頃の言動に注意するとともに、一度、パワーハラスメントの具体例に関する研修やアンガーマネジメント研修、パワーハラスメントにならない指導法に関する研修等を受けることをお勧めします。</a:t>
            </a:r>
            <a:endParaRPr lang="en-US" altLang="ja-JP" sz="2600" dirty="0">
              <a:solidFill>
                <a:schemeClr val="tx1">
                  <a:lumMod val="75000"/>
                  <a:lumOff val="25000"/>
                </a:schemeClr>
              </a:solidFill>
            </a:endParaRPr>
          </a:p>
          <a:p>
            <a:pPr marL="0" indent="0" eaLnBrk="1" fontAlgn="auto" hangingPunct="1">
              <a:lnSpc>
                <a:spcPct val="120000"/>
              </a:lnSpc>
              <a:spcAft>
                <a:spcPts val="0"/>
              </a:spcAft>
              <a:buFont typeface="Wingdings 3" charset="2"/>
              <a:buNone/>
              <a:defRPr/>
            </a:pPr>
            <a:r>
              <a:rPr lang="ja-JP" altLang="en-US" sz="2600" dirty="0">
                <a:solidFill>
                  <a:schemeClr val="tx1">
                    <a:lumMod val="75000"/>
                    <a:lumOff val="25000"/>
                  </a:schemeClr>
                </a:solidFill>
              </a:rPr>
              <a:t>　ハラスメントを予防するためには、単に行動だけ気をつけるのではなく、怒りの感情をコントロールし、相手に対して心を開いて話を聴く、相手の立場になって考えてみるなど、心の内側から気をつけることも大切です。状況や相手によっては、良かれと思ってした指導がハラスメントと誤解されてしまう場合もありますので、ときどき振り返ってみてください。</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タイトル 1"/>
          <p:cNvSpPr>
            <a:spLocks noGrp="1"/>
          </p:cNvSpPr>
          <p:nvPr>
            <p:ph type="title"/>
          </p:nvPr>
        </p:nvSpPr>
        <p:spPr>
          <a:xfrm>
            <a:off x="677863" y="609600"/>
            <a:ext cx="8596312" cy="682625"/>
          </a:xfrm>
        </p:spPr>
        <p:txBody>
          <a:bodyPr/>
          <a:lstStyle/>
          <a:p>
            <a:pPr eaLnBrk="1" hangingPunct="1"/>
            <a:r>
              <a:rPr lang="ja-JP" altLang="en-US"/>
              <a:t>１１</a:t>
            </a:r>
            <a:r>
              <a:rPr lang="en-US" altLang="ja-JP"/>
              <a:t>-</a:t>
            </a:r>
            <a:r>
              <a:rPr lang="ja-JP" altLang="en-US"/>
              <a:t>１</a:t>
            </a:r>
            <a:r>
              <a:rPr lang="en-US" altLang="ja-JP"/>
              <a:t>.</a:t>
            </a:r>
            <a:r>
              <a:rPr lang="ja-JP" altLang="en-US"/>
              <a:t>アンガーマネジメント</a:t>
            </a:r>
          </a:p>
        </p:txBody>
      </p:sp>
      <p:sp>
        <p:nvSpPr>
          <p:cNvPr id="38914" name="コンテンツ プレースホルダー 2"/>
          <p:cNvSpPr>
            <a:spLocks noGrp="1"/>
          </p:cNvSpPr>
          <p:nvPr>
            <p:ph idx="1"/>
          </p:nvPr>
        </p:nvSpPr>
        <p:spPr>
          <a:xfrm>
            <a:off x="677863" y="1576388"/>
            <a:ext cx="10988675" cy="4981575"/>
          </a:xfrm>
        </p:spPr>
        <p:txBody>
          <a:bodyPr/>
          <a:lstStyle/>
          <a:p>
            <a:pPr marL="0" indent="0" eaLnBrk="1" hangingPunct="1">
              <a:buFont typeface="Wingdings 3" pitchFamily="18" charset="2"/>
              <a:buNone/>
            </a:pPr>
            <a:r>
              <a:rPr lang="ja-JP" altLang="en-US" sz="2700"/>
              <a:t>　</a:t>
            </a:r>
            <a:r>
              <a:rPr lang="ja-JP" altLang="en-US" sz="2700">
                <a:solidFill>
                  <a:schemeClr val="tx1"/>
                </a:solidFill>
              </a:rPr>
              <a:t>アンガーマネジメントとは、「怒りをコントロールするスキル」のことです。英語で言うと、「アンガー」は怒り。「マネジメント」は管理するという意味になります。</a:t>
            </a:r>
            <a:endParaRPr lang="en-US" altLang="ja-JP" sz="2700">
              <a:solidFill>
                <a:schemeClr val="tx1"/>
              </a:solidFill>
            </a:endParaRPr>
          </a:p>
          <a:p>
            <a:pPr marL="0" indent="0" eaLnBrk="1" hangingPunct="1">
              <a:buFont typeface="Wingdings 3" pitchFamily="18" charset="2"/>
              <a:buNone/>
            </a:pPr>
            <a:r>
              <a:rPr lang="ja-JP" altLang="en-US" sz="2700">
                <a:solidFill>
                  <a:schemeClr val="tx1"/>
                </a:solidFill>
              </a:rPr>
              <a:t>　アンガーマネジメントのスキルは、</a:t>
            </a:r>
            <a:r>
              <a:rPr lang="en-US" altLang="ja-JP" sz="2700">
                <a:solidFill>
                  <a:schemeClr val="tx1"/>
                </a:solidFill>
              </a:rPr>
              <a:t>1970</a:t>
            </a:r>
            <a:r>
              <a:rPr lang="ja-JP" altLang="en-US" sz="2700">
                <a:solidFill>
                  <a:schemeClr val="tx1"/>
                </a:solidFill>
              </a:rPr>
              <a:t>年代のアメリカで発祥し、怒りの感情と上手に付き合っていくメソッドとして注目されました。このメソッドが大切にしている点は、怒らないようにするのではなく、「怒るべき部分に怒り」、「怒る必要のない部分には怒らない」と区別をすることです。</a:t>
            </a:r>
            <a:endParaRPr lang="en-US" altLang="ja-JP" sz="2700">
              <a:solidFill>
                <a:schemeClr val="tx1"/>
              </a:solidFill>
            </a:endParaRPr>
          </a:p>
          <a:p>
            <a:pPr marL="0" indent="0" eaLnBrk="1" hangingPunct="1">
              <a:buFont typeface="Wingdings 3" pitchFamily="18" charset="2"/>
              <a:buNone/>
            </a:pPr>
            <a:r>
              <a:rPr lang="ja-JP" altLang="en-US" sz="2700">
                <a:solidFill>
                  <a:schemeClr val="tx1"/>
                </a:solidFill>
              </a:rPr>
              <a:t>　怒りに対する適切な態度を取ることを目標とし、近年の日本でも、この考え方が注目され、企業研修などにアンガーマネジメントを取り入れる企業が増加しています。</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タイトル 1"/>
          <p:cNvSpPr>
            <a:spLocks noGrp="1"/>
          </p:cNvSpPr>
          <p:nvPr>
            <p:ph type="title"/>
          </p:nvPr>
        </p:nvSpPr>
        <p:spPr/>
        <p:txBody>
          <a:bodyPr/>
          <a:lstStyle/>
          <a:p>
            <a:pPr eaLnBrk="1" hangingPunct="1"/>
            <a:r>
              <a:rPr lang="ja-JP" altLang="en-US" dirty="0"/>
              <a:t>１</a:t>
            </a:r>
            <a:r>
              <a:rPr lang="en-US" altLang="ja-JP" dirty="0"/>
              <a:t>.</a:t>
            </a:r>
            <a:r>
              <a:rPr lang="ja-JP" altLang="en-US"/>
              <a:t>はじめに</a:t>
            </a:r>
          </a:p>
        </p:txBody>
      </p:sp>
      <p:sp>
        <p:nvSpPr>
          <p:cNvPr id="3" name="コンテンツ プレースホルダー 2"/>
          <p:cNvSpPr>
            <a:spLocks noGrp="1"/>
          </p:cNvSpPr>
          <p:nvPr>
            <p:ph idx="1"/>
          </p:nvPr>
        </p:nvSpPr>
        <p:spPr>
          <a:xfrm>
            <a:off x="677863" y="1357313"/>
            <a:ext cx="10426700" cy="5316537"/>
          </a:xfrm>
        </p:spPr>
        <p:txBody>
          <a:bodyPr>
            <a:normAutofit/>
          </a:bodyPr>
          <a:lstStyle/>
          <a:p>
            <a:pPr eaLnBrk="1" hangingPunct="1"/>
            <a:r>
              <a:rPr lang="ja-JP" altLang="en-US" sz="2700" dirty="0"/>
              <a:t>現在、様々な状況でハラスメントと言われる言動が問題となり、訴訟に発展するケースも増えてきました。職場においては、ハラスメントが原因で従業員がメンタル不全に陥り、その能力を十分に発揮できないばかりか、離職や自殺を誘引するなど、組織の人事戦略上、見過ごすことができない事態になっています。</a:t>
            </a:r>
            <a:endParaRPr lang="en-US" altLang="ja-JP" sz="2700" dirty="0"/>
          </a:p>
          <a:p>
            <a:pPr eaLnBrk="1" hangingPunct="1">
              <a:buFont typeface="Wingdings 3" pitchFamily="18" charset="2"/>
              <a:buNone/>
            </a:pPr>
            <a:endParaRPr lang="en-US" altLang="ja-JP" sz="2700" dirty="0"/>
          </a:p>
          <a:p>
            <a:pPr eaLnBrk="1" hangingPunct="1"/>
            <a:r>
              <a:rPr lang="ja-JP" altLang="en-US" sz="2700" dirty="0"/>
              <a:t>ハラスメントとは、もともと「苦しめること」とか「悩ませること」という英語ですが、日本ではいろいろな場面での「いじめ」や「嫌がらせ」をハラスメントと呼んでいます。状況によって様々な名前で言われますが、いずれも受けた人が傷つき、苦痛に感じる言動を言います。</a:t>
            </a:r>
            <a:endParaRPr lang="en-US" altLang="ja-JP" sz="2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コンテンツ プレースホルダー 2"/>
          <p:cNvSpPr>
            <a:spLocks noGrp="1"/>
          </p:cNvSpPr>
          <p:nvPr>
            <p:ph idx="1"/>
          </p:nvPr>
        </p:nvSpPr>
        <p:spPr/>
        <p:txBody>
          <a:bodyPr/>
          <a:lstStyle/>
          <a:p>
            <a:pPr eaLnBrk="1" hangingPunct="1"/>
            <a:endParaRPr lang="en-US" altLang="ja-JP"/>
          </a:p>
          <a:p>
            <a:pPr eaLnBrk="1" hangingPunct="1"/>
            <a:endParaRPr lang="en-US" altLang="ja-JP"/>
          </a:p>
          <a:p>
            <a:pPr eaLnBrk="1" hangingPunct="1"/>
            <a:endParaRPr lang="en-US" altLang="ja-JP"/>
          </a:p>
          <a:p>
            <a:pPr eaLnBrk="1" hangingPunct="1"/>
            <a:endParaRPr lang="ja-JP" altLang="en-US"/>
          </a:p>
        </p:txBody>
      </p:sp>
      <p:pic>
        <p:nvPicPr>
          <p:cNvPr id="39938" name="図 3"/>
          <p:cNvPicPr>
            <a:picLocks noChangeAspect="1" noChangeArrowheads="1"/>
          </p:cNvPicPr>
          <p:nvPr/>
        </p:nvPicPr>
        <p:blipFill>
          <a:blip r:embed="rId2"/>
          <a:srcRect l="21167" t="24205" r="40381" b="34157"/>
          <a:stretch>
            <a:fillRect/>
          </a:stretch>
        </p:blipFill>
        <p:spPr bwMode="auto">
          <a:xfrm>
            <a:off x="1382713" y="1270000"/>
            <a:ext cx="9021762" cy="5297488"/>
          </a:xfrm>
          <a:prstGeom prst="rect">
            <a:avLst/>
          </a:prstGeom>
          <a:noFill/>
          <a:ln w="9525">
            <a:noFill/>
            <a:miter lim="800000"/>
            <a:headEnd/>
            <a:tailEnd/>
          </a:ln>
        </p:spPr>
      </p:pic>
      <p:sp>
        <p:nvSpPr>
          <p:cNvPr id="39939" name="タイトル 1"/>
          <p:cNvSpPr>
            <a:spLocks noGrp="1"/>
          </p:cNvSpPr>
          <p:nvPr>
            <p:ph type="title"/>
          </p:nvPr>
        </p:nvSpPr>
        <p:spPr>
          <a:xfrm>
            <a:off x="598488" y="609600"/>
            <a:ext cx="9302750" cy="1320800"/>
          </a:xfrm>
        </p:spPr>
        <p:txBody>
          <a:bodyPr/>
          <a:lstStyle/>
          <a:p>
            <a:pPr eaLnBrk="1" hangingPunct="1"/>
            <a:r>
              <a:rPr lang="ja-JP" altLang="en-US"/>
              <a:t>１１</a:t>
            </a:r>
            <a:r>
              <a:rPr lang="en-US" altLang="ja-JP"/>
              <a:t>-</a:t>
            </a:r>
            <a:r>
              <a:rPr lang="ja-JP" altLang="en-US"/>
              <a:t>２</a:t>
            </a:r>
            <a:r>
              <a:rPr lang="en-US" altLang="ja-JP"/>
              <a:t>.</a:t>
            </a:r>
            <a:r>
              <a:rPr lang="ja-JP" altLang="en-US"/>
              <a:t>心理学における「怒り」のメカニズムとは？</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タイトル 1"/>
          <p:cNvSpPr>
            <a:spLocks noGrp="1"/>
          </p:cNvSpPr>
          <p:nvPr>
            <p:ph type="title"/>
          </p:nvPr>
        </p:nvSpPr>
        <p:spPr>
          <a:xfrm>
            <a:off x="536575" y="382588"/>
            <a:ext cx="8596313" cy="701675"/>
          </a:xfrm>
        </p:spPr>
        <p:txBody>
          <a:bodyPr/>
          <a:lstStyle/>
          <a:p>
            <a:pPr eaLnBrk="1" hangingPunct="1"/>
            <a:r>
              <a:rPr lang="ja-JP" altLang="en-US"/>
              <a:t>１１</a:t>
            </a:r>
            <a:r>
              <a:rPr lang="en-US" altLang="ja-JP"/>
              <a:t>-</a:t>
            </a:r>
            <a:r>
              <a:rPr lang="ja-JP" altLang="en-US"/>
              <a:t>３</a:t>
            </a:r>
            <a:r>
              <a:rPr lang="en-US" altLang="ja-JP"/>
              <a:t>.</a:t>
            </a:r>
            <a:r>
              <a:rPr lang="ja-JP" altLang="en-US"/>
              <a:t>アンガーマネジメントの効果</a:t>
            </a:r>
          </a:p>
        </p:txBody>
      </p:sp>
      <p:sp>
        <p:nvSpPr>
          <p:cNvPr id="40962" name="コンテンツ プレースホルダー 2"/>
          <p:cNvSpPr>
            <a:spLocks noGrp="1"/>
          </p:cNvSpPr>
          <p:nvPr>
            <p:ph idx="1"/>
          </p:nvPr>
        </p:nvSpPr>
        <p:spPr>
          <a:xfrm>
            <a:off x="536575" y="1177925"/>
            <a:ext cx="10499725" cy="5370513"/>
          </a:xfrm>
        </p:spPr>
        <p:txBody>
          <a:bodyPr/>
          <a:lstStyle/>
          <a:p>
            <a:pPr marL="0" indent="0" eaLnBrk="1" hangingPunct="1">
              <a:buFont typeface="Wingdings 3" pitchFamily="18" charset="2"/>
              <a:buNone/>
            </a:pPr>
            <a:r>
              <a:rPr lang="ja-JP" altLang="en-US" sz="2900"/>
              <a:t>　</a:t>
            </a:r>
            <a:r>
              <a:rPr lang="ja-JP" altLang="en-US" sz="2900">
                <a:solidFill>
                  <a:schemeClr val="tx1"/>
                </a:solidFill>
              </a:rPr>
              <a:t>アンガーマネジメントを身に付けることで、家庭や職場など人と人の感情が触れ合う場所で、効果が発揮されることが期待されています。たとえば、小さな子どもの育児に奮闘する親は、子どもが言うことを聞かないと、すぐに叱りつけてしまいがちです。</a:t>
            </a:r>
            <a:endParaRPr lang="en-US" altLang="ja-JP" sz="2900">
              <a:solidFill>
                <a:schemeClr val="tx1"/>
              </a:solidFill>
            </a:endParaRPr>
          </a:p>
          <a:p>
            <a:pPr marL="0" indent="0" eaLnBrk="1" hangingPunct="1">
              <a:buFont typeface="Wingdings 3" pitchFamily="18" charset="2"/>
              <a:buNone/>
            </a:pPr>
            <a:r>
              <a:rPr lang="ja-JP" altLang="en-US" sz="2900">
                <a:solidFill>
                  <a:schemeClr val="tx1"/>
                </a:solidFill>
              </a:rPr>
              <a:t>　しかし、自分の怒りをコントロールする術を持っていれば、怒りを感じたときに即座に怒りを表すことが効果的ではないということが理解できるようになります。</a:t>
            </a:r>
            <a:endParaRPr lang="en-US" altLang="ja-JP" sz="2900">
              <a:solidFill>
                <a:schemeClr val="tx1"/>
              </a:solidFill>
            </a:endParaRPr>
          </a:p>
          <a:p>
            <a:pPr marL="0" indent="0" eaLnBrk="1" hangingPunct="1">
              <a:buFont typeface="Wingdings 3" pitchFamily="18" charset="2"/>
              <a:buNone/>
            </a:pPr>
            <a:r>
              <a:rPr lang="ja-JP" altLang="en-US" sz="2900">
                <a:solidFill>
                  <a:schemeClr val="tx1"/>
                </a:solidFill>
              </a:rPr>
              <a:t>　また、職場は仕事の納期や他者とのコミュニケーションなどが必要とされ、家庭以上にアンガーマネジメントのスキルが必要となることもあります。</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タイトル 1"/>
          <p:cNvSpPr>
            <a:spLocks noGrp="1"/>
          </p:cNvSpPr>
          <p:nvPr>
            <p:ph type="title"/>
          </p:nvPr>
        </p:nvSpPr>
        <p:spPr>
          <a:xfrm>
            <a:off x="231775" y="176213"/>
            <a:ext cx="9505950" cy="1320800"/>
          </a:xfrm>
        </p:spPr>
        <p:txBody>
          <a:bodyPr/>
          <a:lstStyle/>
          <a:p>
            <a:pPr eaLnBrk="1" hangingPunct="1"/>
            <a:r>
              <a:rPr lang="ja-JP" altLang="en-US"/>
              <a:t>１１</a:t>
            </a:r>
            <a:r>
              <a:rPr lang="en-US" altLang="ja-JP"/>
              <a:t>-</a:t>
            </a:r>
            <a:r>
              <a:rPr lang="ja-JP" altLang="en-US"/>
              <a:t>４</a:t>
            </a:r>
            <a:r>
              <a:rPr lang="en-US" altLang="ja-JP"/>
              <a:t>.</a:t>
            </a:r>
            <a:r>
              <a:rPr lang="ja-JP" altLang="en-US"/>
              <a:t>今日からできる</a:t>
            </a:r>
            <a:br>
              <a:rPr lang="en-US" altLang="ja-JP"/>
            </a:br>
            <a:r>
              <a:rPr lang="ja-JP" altLang="en-US"/>
              <a:t>アンガーマネジメントの３つのテクニック</a:t>
            </a:r>
          </a:p>
        </p:txBody>
      </p:sp>
      <p:sp>
        <p:nvSpPr>
          <p:cNvPr id="41986" name="コンテンツ プレースホルダー 2"/>
          <p:cNvSpPr>
            <a:spLocks noGrp="1"/>
          </p:cNvSpPr>
          <p:nvPr>
            <p:ph idx="1"/>
          </p:nvPr>
        </p:nvSpPr>
        <p:spPr>
          <a:xfrm>
            <a:off x="231775" y="1497013"/>
            <a:ext cx="11728450" cy="5235575"/>
          </a:xfrm>
        </p:spPr>
        <p:txBody>
          <a:bodyPr/>
          <a:lstStyle/>
          <a:p>
            <a:pPr eaLnBrk="1" hangingPunct="1"/>
            <a:r>
              <a:rPr lang="ja-JP" altLang="en-US" sz="2000" b="1"/>
              <a:t>イライラしたら６秒まつ</a:t>
            </a:r>
            <a:endParaRPr lang="en-US" altLang="ja-JP" sz="2000" b="1"/>
          </a:p>
          <a:p>
            <a:pPr eaLnBrk="1" hangingPunct="1">
              <a:buFont typeface="Wingdings 3" pitchFamily="18" charset="2"/>
              <a:buNone/>
            </a:pPr>
            <a:r>
              <a:rPr lang="ja-JP" altLang="en-US" sz="2000"/>
              <a:t>　怒りは衝動的に出現しがちですが、この衝動性をコントロールすることで、ストレスを避けることが可能となります。</a:t>
            </a:r>
            <a:r>
              <a:rPr lang="ja-JP" altLang="en-US" sz="2000">
                <a:solidFill>
                  <a:schemeClr val="tx1"/>
                </a:solidFill>
              </a:rPr>
              <a:t>怒りが生じたとき、そのピークは６秒だと言われています。そのため、６秒を過ぎると、怒りの衝動性は収まってきます。</a:t>
            </a:r>
            <a:endParaRPr lang="en-US" altLang="ja-JP" sz="2000">
              <a:solidFill>
                <a:schemeClr val="tx1"/>
              </a:solidFill>
            </a:endParaRPr>
          </a:p>
          <a:p>
            <a:pPr eaLnBrk="1" hangingPunct="1"/>
            <a:r>
              <a:rPr lang="ja-JP" altLang="en-US" sz="2000" b="1">
                <a:solidFill>
                  <a:schemeClr val="tx1"/>
                </a:solidFill>
              </a:rPr>
              <a:t>「～するべき」の境界線を広げる</a:t>
            </a:r>
            <a:endParaRPr lang="en-US" altLang="ja-JP" sz="2000" b="1">
              <a:solidFill>
                <a:schemeClr val="tx1"/>
              </a:solidFill>
            </a:endParaRPr>
          </a:p>
          <a:p>
            <a:pPr eaLnBrk="1" hangingPunct="1">
              <a:buFont typeface="Wingdings 3" pitchFamily="18" charset="2"/>
              <a:buNone/>
            </a:pPr>
            <a:r>
              <a:rPr lang="ja-JP" altLang="en-US" sz="2000">
                <a:solidFill>
                  <a:schemeClr val="tx1"/>
                </a:solidFill>
              </a:rPr>
              <a:t>　私たちの多くは、「～するべき」という自分の中の価値観を持っており、他人がその考えと異なっていると、怒りを覚えるものなのです。そのため、自分が考える「～するべき」と他人が考える「～するべき」の間にはギャップが存在することを理解することが重要です。そして、相手の価値観に対して、自分と違う考え方もあることを発見し、何もかも</a:t>
            </a:r>
            <a:r>
              <a:rPr lang="en-US" altLang="ja-JP" sz="2000">
                <a:solidFill>
                  <a:schemeClr val="tx1"/>
                </a:solidFill>
              </a:rPr>
              <a:t>100</a:t>
            </a:r>
            <a:r>
              <a:rPr lang="ja-JP" altLang="en-US" sz="2000">
                <a:solidFill>
                  <a:schemeClr val="tx1"/>
                </a:solidFill>
              </a:rPr>
              <a:t>％を求めないという考え方を持つことが大切です。</a:t>
            </a:r>
          </a:p>
          <a:p>
            <a:pPr eaLnBrk="1" hangingPunct="1"/>
            <a:r>
              <a:rPr lang="ja-JP" altLang="en-US" sz="2000" b="1">
                <a:solidFill>
                  <a:schemeClr val="tx1"/>
                </a:solidFill>
              </a:rPr>
              <a:t>自分でできることに注力する</a:t>
            </a:r>
            <a:endParaRPr lang="en-US" altLang="ja-JP" sz="2000" b="1">
              <a:solidFill>
                <a:schemeClr val="tx1"/>
              </a:solidFill>
            </a:endParaRPr>
          </a:p>
          <a:p>
            <a:pPr eaLnBrk="1" hangingPunct="1">
              <a:buFont typeface="Wingdings 3" pitchFamily="18" charset="2"/>
              <a:buNone/>
            </a:pPr>
            <a:r>
              <a:rPr lang="ja-JP" altLang="en-US" sz="2000">
                <a:solidFill>
                  <a:schemeClr val="tx1"/>
                </a:solidFill>
              </a:rPr>
              <a:t>　自分の行動面に気を配ることに注力することが重要です。つまり、自分で行動できることにのみ目を向け、自分の力で行動のコントロールができない事柄には、エネルギーを使わないようにするのです。自分の力でコントロールできない事柄に怒りを感じても、無駄なエネルギーとなります。</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a:xfrm>
            <a:off x="125413" y="346075"/>
            <a:ext cx="8597900" cy="809625"/>
          </a:xfrm>
        </p:spPr>
        <p:txBody>
          <a:bodyPr/>
          <a:lstStyle/>
          <a:p>
            <a:pPr eaLnBrk="1" hangingPunct="1"/>
            <a:r>
              <a:rPr lang="ja-JP" altLang="en-US"/>
              <a:t>１２</a:t>
            </a:r>
            <a:r>
              <a:rPr lang="en-US" altLang="ja-JP"/>
              <a:t>.</a:t>
            </a:r>
            <a:r>
              <a:rPr lang="ja-JP" altLang="en-US"/>
              <a:t>パワハラが与える影響（１）</a:t>
            </a:r>
          </a:p>
        </p:txBody>
      </p:sp>
      <p:sp>
        <p:nvSpPr>
          <p:cNvPr id="43010" name="コンテンツ プレースホルダー 2"/>
          <p:cNvSpPr>
            <a:spLocks noGrp="1"/>
          </p:cNvSpPr>
          <p:nvPr>
            <p:ph idx="1"/>
          </p:nvPr>
        </p:nvSpPr>
        <p:spPr>
          <a:xfrm>
            <a:off x="425450" y="1155700"/>
            <a:ext cx="10988675" cy="5565775"/>
          </a:xfrm>
        </p:spPr>
        <p:txBody>
          <a:bodyPr/>
          <a:lstStyle/>
          <a:p>
            <a:pPr eaLnBrk="1" hangingPunct="1"/>
            <a:r>
              <a:rPr lang="ja-JP" altLang="en-US" sz="2200" b="1"/>
              <a:t>被害者への影響</a:t>
            </a:r>
            <a:endParaRPr lang="en-US" altLang="ja-JP" sz="2200" b="1"/>
          </a:p>
          <a:p>
            <a:pPr eaLnBrk="1" hangingPunct="1">
              <a:buFont typeface="Wingdings 3" pitchFamily="18" charset="2"/>
              <a:buNone/>
            </a:pPr>
            <a:r>
              <a:rPr lang="ja-JP" altLang="en-US" sz="2200"/>
              <a:t>　・日々のストレス、自信喪失、自分を抑える</a:t>
            </a:r>
            <a:endParaRPr lang="en-US" altLang="ja-JP" sz="2200"/>
          </a:p>
          <a:p>
            <a:pPr eaLnBrk="1" hangingPunct="1">
              <a:buFont typeface="Wingdings 3" pitchFamily="18" charset="2"/>
              <a:buNone/>
            </a:pPr>
            <a:r>
              <a:rPr lang="ja-JP" altLang="en-US" sz="2200"/>
              <a:t>　→うつ病、対人恐怖症等精神疾患および身体疾患になる（自殺の可能性もあり）</a:t>
            </a:r>
            <a:endParaRPr lang="en-US" altLang="ja-JP" sz="2200"/>
          </a:p>
          <a:p>
            <a:pPr eaLnBrk="1" hangingPunct="1">
              <a:buFont typeface="Wingdings 3" pitchFamily="18" charset="2"/>
              <a:buNone/>
            </a:pPr>
            <a:r>
              <a:rPr lang="ja-JP" altLang="en-US" sz="2200"/>
              <a:t>　・能力発揮できない、萎縮して意見が言えない、モチベーション低下</a:t>
            </a:r>
            <a:endParaRPr lang="en-US" altLang="ja-JP" sz="2200"/>
          </a:p>
          <a:p>
            <a:pPr eaLnBrk="1" hangingPunct="1">
              <a:buFont typeface="Wingdings 3" pitchFamily="18" charset="2"/>
              <a:buNone/>
            </a:pPr>
            <a:r>
              <a:rPr lang="ja-JP" altLang="en-US" sz="2200"/>
              <a:t>　→会社に行けなくなる</a:t>
            </a:r>
            <a:endParaRPr lang="en-US" altLang="ja-JP" sz="2200"/>
          </a:p>
          <a:p>
            <a:pPr eaLnBrk="1" hangingPunct="1"/>
            <a:r>
              <a:rPr lang="ja-JP" altLang="en-US" sz="2200" b="1"/>
              <a:t>周囲への影響</a:t>
            </a:r>
            <a:endParaRPr lang="en-US" altLang="ja-JP" sz="2200" b="1"/>
          </a:p>
          <a:p>
            <a:pPr eaLnBrk="1" hangingPunct="1">
              <a:buFont typeface="Wingdings 3" pitchFamily="18" charset="2"/>
              <a:buNone/>
            </a:pPr>
            <a:r>
              <a:rPr lang="ja-JP" altLang="en-US" sz="2200"/>
              <a:t>　・いつ自分に被害が及ぶか不安、被害者に対してフォロー出来ない自身への責め</a:t>
            </a:r>
            <a:endParaRPr lang="en-US" altLang="ja-JP" sz="2200"/>
          </a:p>
          <a:p>
            <a:pPr eaLnBrk="1" hangingPunct="1">
              <a:buFont typeface="Wingdings 3" pitchFamily="18" charset="2"/>
              <a:buNone/>
            </a:pPr>
            <a:r>
              <a:rPr lang="ja-JP" altLang="en-US" sz="2200"/>
              <a:t>　→職場のモチベーション低下</a:t>
            </a:r>
            <a:endParaRPr lang="en-US" altLang="ja-JP" sz="2200"/>
          </a:p>
          <a:p>
            <a:pPr eaLnBrk="1" hangingPunct="1">
              <a:buFont typeface="Wingdings 3" pitchFamily="18" charset="2"/>
              <a:buNone/>
            </a:pPr>
            <a:r>
              <a:rPr lang="ja-JP" altLang="en-US" sz="2200"/>
              <a:t>　・事態に対応しない会社への不信感、将来不安</a:t>
            </a:r>
            <a:endParaRPr lang="en-US" altLang="ja-JP" sz="2200"/>
          </a:p>
          <a:p>
            <a:pPr eaLnBrk="1" hangingPunct="1">
              <a:buFont typeface="Wingdings 3" pitchFamily="18" charset="2"/>
              <a:buNone/>
            </a:pPr>
            <a:r>
              <a:rPr lang="ja-JP" altLang="en-US" sz="2200"/>
              <a:t>　→離職、人材流出</a:t>
            </a:r>
            <a:endParaRPr lang="en-US" altLang="ja-JP" sz="2200"/>
          </a:p>
          <a:p>
            <a:pPr eaLnBrk="1" hangingPunct="1">
              <a:buFont typeface="Wingdings 3" pitchFamily="18" charset="2"/>
              <a:buNone/>
            </a:pPr>
            <a:r>
              <a:rPr lang="ja-JP" altLang="en-US" sz="2200"/>
              <a:t>　・ミスを隠す、うそをつく</a:t>
            </a:r>
            <a:endParaRPr lang="en-US" altLang="ja-JP" sz="2200"/>
          </a:p>
          <a:p>
            <a:pPr eaLnBrk="1" hangingPunct="1">
              <a:buFont typeface="Wingdings 3" pitchFamily="18" charset="2"/>
              <a:buNone/>
            </a:pPr>
            <a:r>
              <a:rPr lang="ja-JP" altLang="en-US" sz="2200"/>
              <a:t>　→コンプライアンス低下、重大事故発生　</a:t>
            </a:r>
            <a:endParaRPr lang="en-US" altLang="ja-JP" sz="2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タイトル 1"/>
          <p:cNvSpPr>
            <a:spLocks noGrp="1"/>
          </p:cNvSpPr>
          <p:nvPr>
            <p:ph type="title"/>
          </p:nvPr>
        </p:nvSpPr>
        <p:spPr>
          <a:xfrm>
            <a:off x="125413" y="346075"/>
            <a:ext cx="8597900" cy="809625"/>
          </a:xfrm>
        </p:spPr>
        <p:txBody>
          <a:bodyPr/>
          <a:lstStyle/>
          <a:p>
            <a:pPr eaLnBrk="1" hangingPunct="1"/>
            <a:r>
              <a:rPr lang="ja-JP" altLang="en-US"/>
              <a:t>１２</a:t>
            </a:r>
            <a:r>
              <a:rPr lang="en-US" altLang="ja-JP"/>
              <a:t>.</a:t>
            </a:r>
            <a:r>
              <a:rPr lang="ja-JP" altLang="en-US"/>
              <a:t>パワハラが与える影響（２）</a:t>
            </a:r>
          </a:p>
        </p:txBody>
      </p:sp>
      <p:sp>
        <p:nvSpPr>
          <p:cNvPr id="44034" name="コンテンツ プレースホルダー 2"/>
          <p:cNvSpPr>
            <a:spLocks noGrp="1"/>
          </p:cNvSpPr>
          <p:nvPr>
            <p:ph idx="1"/>
          </p:nvPr>
        </p:nvSpPr>
        <p:spPr>
          <a:xfrm>
            <a:off x="425450" y="1155700"/>
            <a:ext cx="10988675" cy="5565775"/>
          </a:xfrm>
        </p:spPr>
        <p:txBody>
          <a:bodyPr/>
          <a:lstStyle/>
          <a:p>
            <a:pPr eaLnBrk="1" hangingPunct="1"/>
            <a:r>
              <a:rPr lang="ja-JP" altLang="en-US" sz="2200" b="1"/>
              <a:t>加害者への影響</a:t>
            </a:r>
            <a:endParaRPr lang="en-US" altLang="ja-JP" sz="2200" b="1"/>
          </a:p>
          <a:p>
            <a:pPr eaLnBrk="1" hangingPunct="1">
              <a:buFont typeface="Wingdings 3" pitchFamily="18" charset="2"/>
              <a:buNone/>
            </a:pPr>
            <a:r>
              <a:rPr lang="ja-JP" altLang="en-US" sz="2200"/>
              <a:t>　・</a:t>
            </a:r>
            <a:r>
              <a:rPr lang="ja-JP" altLang="en-US" sz="2200">
                <a:solidFill>
                  <a:schemeClr val="tx1"/>
                </a:solidFill>
              </a:rPr>
              <a:t>加害者と処分を受けた後にストレスから体調を崩す</a:t>
            </a:r>
            <a:endParaRPr lang="en-US" altLang="ja-JP" sz="2200">
              <a:solidFill>
                <a:schemeClr val="tx1"/>
              </a:solidFill>
            </a:endParaRPr>
          </a:p>
          <a:p>
            <a:pPr eaLnBrk="1" hangingPunct="1"/>
            <a:r>
              <a:rPr lang="ja-JP" altLang="en-US" sz="2200" b="1">
                <a:solidFill>
                  <a:schemeClr val="tx1"/>
                </a:solidFill>
              </a:rPr>
              <a:t>事業主への影響</a:t>
            </a:r>
            <a:endParaRPr lang="en-US" altLang="ja-JP" sz="2200" b="1">
              <a:solidFill>
                <a:schemeClr val="tx1"/>
              </a:solidFill>
            </a:endParaRPr>
          </a:p>
          <a:p>
            <a:pPr eaLnBrk="1" hangingPunct="1">
              <a:buFont typeface="Wingdings 3" pitchFamily="18" charset="2"/>
              <a:buNone/>
            </a:pPr>
            <a:r>
              <a:rPr lang="ja-JP" altLang="en-US" sz="2200">
                <a:solidFill>
                  <a:schemeClr val="tx1"/>
                </a:solidFill>
              </a:rPr>
              <a:t>　・債務不履行による損害賠償</a:t>
            </a:r>
            <a:endParaRPr lang="en-US" altLang="ja-JP" sz="2200">
              <a:solidFill>
                <a:schemeClr val="tx1"/>
              </a:solidFill>
            </a:endParaRPr>
          </a:p>
          <a:p>
            <a:pPr eaLnBrk="1" hangingPunct="1">
              <a:buFont typeface="Wingdings 3" pitchFamily="18" charset="2"/>
              <a:buNone/>
            </a:pPr>
            <a:r>
              <a:rPr lang="ja-JP" altLang="en-US" sz="2200">
                <a:solidFill>
                  <a:schemeClr val="tx1"/>
                </a:solidFill>
              </a:rPr>
              <a:t>　・使用者等の責任などの法的責任を負う</a:t>
            </a:r>
            <a:endParaRPr lang="en-US" altLang="ja-JP" sz="2200">
              <a:solidFill>
                <a:schemeClr val="tx1"/>
              </a:solidFill>
            </a:endParaRPr>
          </a:p>
          <a:p>
            <a:pPr eaLnBrk="1" hangingPunct="1">
              <a:buFont typeface="Wingdings 3" pitchFamily="18" charset="2"/>
              <a:buNone/>
            </a:pPr>
            <a:r>
              <a:rPr lang="ja-JP" altLang="en-US" sz="2200">
                <a:solidFill>
                  <a:schemeClr val="tx1"/>
                </a:solidFill>
              </a:rPr>
              <a:t>　・</a:t>
            </a:r>
            <a:r>
              <a:rPr lang="ja-JP" altLang="en-US" sz="2200" u="sng">
                <a:solidFill>
                  <a:schemeClr val="tx1"/>
                </a:solidFill>
              </a:rPr>
              <a:t>企業名を公表</a:t>
            </a:r>
            <a:r>
              <a:rPr lang="ja-JP" altLang="en-US" sz="2200">
                <a:solidFill>
                  <a:schemeClr val="tx1"/>
                </a:solidFill>
              </a:rPr>
              <a:t>され社会からの信頼性がダウン</a:t>
            </a:r>
            <a:endParaRPr lang="en-US" altLang="ja-JP" sz="2200">
              <a:solidFill>
                <a:schemeClr val="tx1"/>
              </a:solidFill>
            </a:endParaRPr>
          </a:p>
          <a:p>
            <a:pPr eaLnBrk="1" hangingPunct="1">
              <a:buFont typeface="Wingdings 3" pitchFamily="18" charset="2"/>
              <a:buNone/>
            </a:pPr>
            <a:r>
              <a:rPr lang="ja-JP" altLang="en-US" sz="2200">
                <a:solidFill>
                  <a:schemeClr val="tx1"/>
                </a:solidFill>
              </a:rPr>
              <a:t>　・生産性低下</a:t>
            </a:r>
            <a:endParaRPr lang="en-US" altLang="ja-JP" sz="2200">
              <a:solidFill>
                <a:schemeClr val="tx1"/>
              </a:solidFill>
            </a:endParaRPr>
          </a:p>
          <a:p>
            <a:pPr eaLnBrk="1" hangingPunct="1">
              <a:buFont typeface="Wingdings 3" pitchFamily="18" charset="2"/>
              <a:buNone/>
            </a:pPr>
            <a:r>
              <a:rPr lang="ja-JP" altLang="en-US" sz="2200">
                <a:solidFill>
                  <a:schemeClr val="tx1"/>
                </a:solidFill>
              </a:rPr>
              <a:t>　・離職者増加（優秀な人材の流出）</a:t>
            </a:r>
            <a:endParaRPr lang="en-US" altLang="ja-JP" sz="2200">
              <a:solidFill>
                <a:schemeClr val="tx1"/>
              </a:solidFill>
            </a:endParaRPr>
          </a:p>
          <a:p>
            <a:pPr eaLnBrk="1" hangingPunct="1">
              <a:lnSpc>
                <a:spcPts val="1400"/>
              </a:lnSpc>
              <a:buFont typeface="Wingdings 3" pitchFamily="18" charset="2"/>
              <a:buNone/>
            </a:pPr>
            <a:endParaRPr lang="en-US" altLang="ja-JP" sz="2200">
              <a:solidFill>
                <a:schemeClr val="tx1"/>
              </a:solidFill>
            </a:endParaRPr>
          </a:p>
          <a:p>
            <a:pPr eaLnBrk="1" hangingPunct="1">
              <a:buFont typeface="Wingdings 3" pitchFamily="18" charset="2"/>
              <a:buNone/>
            </a:pPr>
            <a:r>
              <a:rPr lang="ja-JP" altLang="en-US" sz="2200">
                <a:solidFill>
                  <a:schemeClr val="tx1"/>
                </a:solidFill>
              </a:rPr>
              <a:t>ハラスメントはどこでも起こりうる問題です！</a:t>
            </a:r>
            <a:endParaRPr lang="en-US" altLang="ja-JP" sz="2200">
              <a:solidFill>
                <a:schemeClr val="tx1"/>
              </a:solidFill>
            </a:endParaRPr>
          </a:p>
          <a:p>
            <a:pPr eaLnBrk="1" hangingPunct="1">
              <a:buFont typeface="Wingdings 3" pitchFamily="18" charset="2"/>
              <a:buNone/>
            </a:pPr>
            <a:r>
              <a:rPr lang="ja-JP" altLang="en-US" sz="2200"/>
              <a:t>なぜならば加害者側に悪意がないことが多いからです。</a:t>
            </a:r>
            <a:endParaRPr lang="en-US" altLang="ja-JP" sz="2200"/>
          </a:p>
          <a:p>
            <a:pPr eaLnBrk="1" hangingPunct="1">
              <a:buFont typeface="Wingdings 3" pitchFamily="18" charset="2"/>
              <a:buNone/>
            </a:pPr>
            <a:r>
              <a:rPr lang="ja-JP" altLang="en-US" sz="2200"/>
              <a:t>企業の規模は関係ありません！被害者を出す前に防止対策を行う必要があります。</a:t>
            </a:r>
            <a:endParaRPr lang="en-US" altLang="ja-JP" sz="2200"/>
          </a:p>
          <a:p>
            <a:pPr eaLnBrk="1" hangingPunct="1">
              <a:buFont typeface="Wingdings 3" pitchFamily="18" charset="2"/>
              <a:buNone/>
            </a:pPr>
            <a:endParaRPr lang="en-US" altLang="ja-JP" sz="2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タイトル 1"/>
          <p:cNvSpPr>
            <a:spLocks noGrp="1"/>
          </p:cNvSpPr>
          <p:nvPr>
            <p:ph type="title"/>
          </p:nvPr>
        </p:nvSpPr>
        <p:spPr>
          <a:xfrm>
            <a:off x="677863" y="609600"/>
            <a:ext cx="8596312" cy="714375"/>
          </a:xfrm>
        </p:spPr>
        <p:txBody>
          <a:bodyPr/>
          <a:lstStyle/>
          <a:p>
            <a:pPr eaLnBrk="1" hangingPunct="1"/>
            <a:r>
              <a:rPr lang="ja-JP" altLang="en-US"/>
              <a:t>１３</a:t>
            </a:r>
            <a:r>
              <a:rPr lang="en-US" altLang="ja-JP"/>
              <a:t>.</a:t>
            </a:r>
            <a:r>
              <a:rPr lang="ja-JP" altLang="en-US"/>
              <a:t>パワハラが起きやすい職場</a:t>
            </a:r>
          </a:p>
        </p:txBody>
      </p:sp>
      <p:sp>
        <p:nvSpPr>
          <p:cNvPr id="45058" name="コンテンツ プレースホルダー 2"/>
          <p:cNvSpPr>
            <a:spLocks noGrp="1"/>
          </p:cNvSpPr>
          <p:nvPr>
            <p:ph idx="1"/>
          </p:nvPr>
        </p:nvSpPr>
        <p:spPr>
          <a:xfrm>
            <a:off x="677863" y="1687513"/>
            <a:ext cx="8596312" cy="4354512"/>
          </a:xfrm>
        </p:spPr>
        <p:txBody>
          <a:bodyPr/>
          <a:lstStyle/>
          <a:p>
            <a:pPr eaLnBrk="1" hangingPunct="1"/>
            <a:r>
              <a:rPr lang="ja-JP" altLang="en-US" sz="3600"/>
              <a:t>職場のコミュニケーション不足</a:t>
            </a:r>
            <a:endParaRPr lang="en-US" altLang="ja-JP" sz="3600"/>
          </a:p>
          <a:p>
            <a:pPr eaLnBrk="1" hangingPunct="1"/>
            <a:r>
              <a:rPr lang="ja-JP" altLang="en-US" sz="3600"/>
              <a:t>多様な従業員（正規・非正規）がいる職場</a:t>
            </a:r>
          </a:p>
          <a:p>
            <a:pPr eaLnBrk="1" hangingPunct="1"/>
            <a:r>
              <a:rPr lang="ja-JP" altLang="en-US" sz="3600"/>
              <a:t>様々な年代の従業員がいる職場</a:t>
            </a:r>
          </a:p>
          <a:p>
            <a:pPr eaLnBrk="1" hangingPunct="1"/>
            <a:r>
              <a:rPr lang="ja-JP" altLang="en-US" sz="3600"/>
              <a:t>多様なバックグラウンドを持つ従業員が多い職場</a:t>
            </a:r>
          </a:p>
          <a:p>
            <a:pPr eaLnBrk="1" hangingPunct="1"/>
            <a:r>
              <a:rPr lang="ja-JP" altLang="en-US" sz="3600"/>
              <a:t>閉鎖的な職場</a:t>
            </a:r>
            <a:endParaRPr lang="en-US" altLang="ja-JP" sz="3600"/>
          </a:p>
          <a:p>
            <a:pPr eaLnBrk="1" hangingPunct="1"/>
            <a:r>
              <a:rPr lang="ja-JP" altLang="en-US" sz="3600"/>
              <a:t>ハラスメント意識の欠如</a:t>
            </a:r>
            <a:endParaRPr lang="en-US" altLang="ja-JP" sz="3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タイトル 1"/>
          <p:cNvSpPr>
            <a:spLocks noGrp="1"/>
          </p:cNvSpPr>
          <p:nvPr>
            <p:ph type="title"/>
          </p:nvPr>
        </p:nvSpPr>
        <p:spPr>
          <a:xfrm>
            <a:off x="330200" y="388938"/>
            <a:ext cx="10248900" cy="698500"/>
          </a:xfrm>
        </p:spPr>
        <p:txBody>
          <a:bodyPr/>
          <a:lstStyle/>
          <a:p>
            <a:pPr eaLnBrk="1" hangingPunct="1"/>
            <a:r>
              <a:rPr lang="ja-JP" altLang="en-US"/>
              <a:t>１４</a:t>
            </a:r>
            <a:r>
              <a:rPr lang="en-US" altLang="ja-JP"/>
              <a:t>.</a:t>
            </a:r>
            <a:r>
              <a:rPr lang="ja-JP" altLang="en-US"/>
              <a:t>職場のパワハラを予防するために</a:t>
            </a:r>
          </a:p>
        </p:txBody>
      </p:sp>
      <p:sp>
        <p:nvSpPr>
          <p:cNvPr id="3" name="コンテンツ プレースホルダー 2"/>
          <p:cNvSpPr>
            <a:spLocks noGrp="1"/>
          </p:cNvSpPr>
          <p:nvPr>
            <p:ph idx="1"/>
          </p:nvPr>
        </p:nvSpPr>
        <p:spPr>
          <a:xfrm>
            <a:off x="330200" y="1717675"/>
            <a:ext cx="10910888" cy="4919663"/>
          </a:xfrm>
        </p:spPr>
        <p:txBody>
          <a:bodyPr rtlCol="0">
            <a:normAutofit/>
          </a:bodyPr>
          <a:lstStyle/>
          <a:p>
            <a:pPr eaLnBrk="1" fontAlgn="auto" hangingPunct="1">
              <a:spcAft>
                <a:spcPts val="0"/>
              </a:spcAft>
              <a:buFont typeface="Wingdings 3" charset="2"/>
              <a:buChar char=""/>
              <a:defRPr/>
            </a:pPr>
            <a:r>
              <a:rPr lang="ja-JP" altLang="en-US" sz="3200" dirty="0">
                <a:solidFill>
                  <a:schemeClr val="tx1">
                    <a:lumMod val="75000"/>
                    <a:lumOff val="25000"/>
                  </a:schemeClr>
                </a:solidFill>
              </a:rPr>
              <a:t>パワーハラスメントについての十分な理解</a:t>
            </a:r>
            <a:endParaRPr lang="en-US" altLang="ja-JP" sz="3200" dirty="0">
              <a:solidFill>
                <a:schemeClr val="tx1">
                  <a:lumMod val="75000"/>
                  <a:lumOff val="25000"/>
                </a:schemeClr>
              </a:solidFill>
            </a:endParaRPr>
          </a:p>
          <a:p>
            <a:pPr marL="0" indent="0" eaLnBrk="1" fontAlgn="auto" hangingPunct="1">
              <a:lnSpc>
                <a:spcPts val="1400"/>
              </a:lnSpc>
              <a:spcAft>
                <a:spcPts val="0"/>
              </a:spcAft>
              <a:buFont typeface="Wingdings 3" charset="2"/>
              <a:buNone/>
              <a:defRPr/>
            </a:pPr>
            <a:endParaRPr lang="en-US" altLang="ja-JP" sz="3200" dirty="0">
              <a:solidFill>
                <a:schemeClr val="tx1">
                  <a:lumMod val="75000"/>
                  <a:lumOff val="25000"/>
                </a:schemeClr>
              </a:solidFill>
            </a:endParaRPr>
          </a:p>
          <a:p>
            <a:pPr eaLnBrk="1" fontAlgn="auto" hangingPunct="1">
              <a:spcAft>
                <a:spcPts val="0"/>
              </a:spcAft>
              <a:buFont typeface="Wingdings 3" charset="2"/>
              <a:buChar char=""/>
              <a:defRPr/>
            </a:pPr>
            <a:r>
              <a:rPr lang="ja-JP" altLang="en-US" sz="3200" dirty="0">
                <a:solidFill>
                  <a:schemeClr val="tx1">
                    <a:lumMod val="75000"/>
                    <a:lumOff val="25000"/>
                  </a:schemeClr>
                </a:solidFill>
              </a:rPr>
              <a:t>お互いの尊重、理解</a:t>
            </a:r>
            <a:endParaRPr lang="en-US" altLang="ja-JP" sz="3200" dirty="0">
              <a:solidFill>
                <a:schemeClr val="tx1">
                  <a:lumMod val="75000"/>
                  <a:lumOff val="25000"/>
                </a:schemeClr>
              </a:solidFill>
            </a:endParaRPr>
          </a:p>
          <a:p>
            <a:pPr marL="0" indent="0" eaLnBrk="1" fontAlgn="auto" hangingPunct="1">
              <a:lnSpc>
                <a:spcPts val="1400"/>
              </a:lnSpc>
              <a:spcAft>
                <a:spcPts val="0"/>
              </a:spcAft>
              <a:buFont typeface="Wingdings 3" charset="2"/>
              <a:buNone/>
              <a:defRPr/>
            </a:pPr>
            <a:endParaRPr lang="en-US" altLang="ja-JP" sz="3200" dirty="0">
              <a:solidFill>
                <a:schemeClr val="tx1">
                  <a:lumMod val="75000"/>
                  <a:lumOff val="25000"/>
                </a:schemeClr>
              </a:solidFill>
            </a:endParaRPr>
          </a:p>
          <a:p>
            <a:pPr eaLnBrk="1" fontAlgn="auto" hangingPunct="1">
              <a:spcAft>
                <a:spcPts val="0"/>
              </a:spcAft>
              <a:buFont typeface="Wingdings 3" charset="2"/>
              <a:buChar char=""/>
              <a:defRPr/>
            </a:pPr>
            <a:r>
              <a:rPr lang="ja-JP" altLang="en-US" sz="3200" dirty="0">
                <a:solidFill>
                  <a:schemeClr val="tx1">
                    <a:lumMod val="75000"/>
                    <a:lumOff val="25000"/>
                  </a:schemeClr>
                </a:solidFill>
              </a:rPr>
              <a:t>自らの行為がパワーハラスメントとなっていないか注意</a:t>
            </a:r>
            <a:endParaRPr lang="en-US" altLang="ja-JP" sz="3200" dirty="0">
              <a:solidFill>
                <a:schemeClr val="tx1">
                  <a:lumMod val="75000"/>
                  <a:lumOff val="25000"/>
                </a:schemeClr>
              </a:solidFill>
            </a:endParaRPr>
          </a:p>
          <a:p>
            <a:pPr marL="0" indent="0" eaLnBrk="1" fontAlgn="auto" hangingPunct="1">
              <a:lnSpc>
                <a:spcPts val="1400"/>
              </a:lnSpc>
              <a:spcAft>
                <a:spcPts val="0"/>
              </a:spcAft>
              <a:buFont typeface="Wingdings 3" charset="2"/>
              <a:buNone/>
              <a:defRPr/>
            </a:pPr>
            <a:endParaRPr lang="en-US" altLang="ja-JP" sz="3200" dirty="0">
              <a:solidFill>
                <a:schemeClr val="tx1">
                  <a:lumMod val="75000"/>
                  <a:lumOff val="25000"/>
                </a:schemeClr>
              </a:solidFill>
            </a:endParaRPr>
          </a:p>
          <a:p>
            <a:pPr eaLnBrk="1" fontAlgn="auto" hangingPunct="1">
              <a:spcAft>
                <a:spcPts val="0"/>
              </a:spcAft>
              <a:buFont typeface="Wingdings 3" charset="2"/>
              <a:buChar char=""/>
              <a:defRPr/>
            </a:pPr>
            <a:r>
              <a:rPr lang="ja-JP" altLang="en-US" sz="3200" dirty="0">
                <a:solidFill>
                  <a:schemeClr val="tx1">
                    <a:lumMod val="75000"/>
                    <a:lumOff val="25000"/>
                  </a:schemeClr>
                </a:solidFill>
              </a:rPr>
              <a:t>隠れたパワーハラスメントがないか、周囲のメンバーの変化に注意</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pPr>
              <a:defRPr/>
            </a:pPr>
            <a:r>
              <a:rPr lang="ja-JP" altLang="en-US" sz="4000" dirty="0">
                <a:latin typeface="+mj-ea"/>
              </a:rPr>
              <a:t>ご清聴ありがとうございました。</a:t>
            </a:r>
            <a:br>
              <a:rPr lang="ja-JP" altLang="en-US" sz="4000" dirty="0">
                <a:latin typeface="+mj-ea"/>
              </a:rPr>
            </a:br>
            <a:br>
              <a:rPr lang="ja-JP" altLang="en-US" sz="4000" dirty="0">
                <a:latin typeface="+mj-ea"/>
              </a:rPr>
            </a:br>
            <a:endParaRPr lang="ja-JP" altLang="en-US" sz="4000" dirty="0">
              <a:latin typeface="+mj-ea"/>
            </a:endParaRPr>
          </a:p>
        </p:txBody>
      </p:sp>
      <p:sp>
        <p:nvSpPr>
          <p:cNvPr id="43010" name="Rectangle 3"/>
          <p:cNvSpPr>
            <a:spLocks noGrp="1"/>
          </p:cNvSpPr>
          <p:nvPr>
            <p:ph type="body" idx="1"/>
          </p:nvPr>
        </p:nvSpPr>
        <p:spPr>
          <a:xfrm>
            <a:off x="677863" y="2160588"/>
            <a:ext cx="9329737" cy="3881437"/>
          </a:xfrm>
        </p:spPr>
        <p:txBody>
          <a:bodyPr/>
          <a:lstStyle/>
          <a:p>
            <a:pPr>
              <a:defRPr/>
            </a:pPr>
            <a:endParaRPr lang="ja-JP" altLang="en-US" dirty="0">
              <a:latin typeface="+mn-ea"/>
            </a:endParaRPr>
          </a:p>
          <a:p>
            <a:pPr>
              <a:defRPr/>
            </a:pPr>
            <a:r>
              <a:rPr lang="ja-JP" altLang="en-US" sz="3600" dirty="0">
                <a:latin typeface="+mn-ea"/>
              </a:rPr>
              <a:t>今日の研修をご参考に、ハラスメントのない、スタッフ全員が安心して働ける職場づくりへの取組みをお願いします。</a:t>
            </a:r>
          </a:p>
        </p:txBody>
      </p:sp>
      <p:pic>
        <p:nvPicPr>
          <p:cNvPr id="47107" name="図 2"/>
          <p:cNvPicPr>
            <a:picLocks noChangeAspect="1"/>
          </p:cNvPicPr>
          <p:nvPr/>
        </p:nvPicPr>
        <p:blipFill>
          <a:blip r:embed="rId2"/>
          <a:srcRect l="3378" t="5154" r="8597" b="8862"/>
          <a:stretch>
            <a:fillRect/>
          </a:stretch>
        </p:blipFill>
        <p:spPr bwMode="auto">
          <a:xfrm>
            <a:off x="8323263" y="4195763"/>
            <a:ext cx="2036762" cy="17414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タイトル 1"/>
          <p:cNvSpPr>
            <a:spLocks noGrp="1"/>
          </p:cNvSpPr>
          <p:nvPr>
            <p:ph type="title"/>
          </p:nvPr>
        </p:nvSpPr>
        <p:spPr>
          <a:xfrm>
            <a:off x="76200" y="184150"/>
            <a:ext cx="11669713" cy="560388"/>
          </a:xfrm>
        </p:spPr>
        <p:txBody>
          <a:bodyPr/>
          <a:lstStyle/>
          <a:p>
            <a:pPr eaLnBrk="1" hangingPunct="1"/>
            <a:r>
              <a:rPr lang="ja-JP" altLang="en-US" sz="2800"/>
              <a:t>２</a:t>
            </a:r>
            <a:r>
              <a:rPr lang="en-US" altLang="ja-JP" sz="2800"/>
              <a:t>.</a:t>
            </a:r>
            <a:r>
              <a:rPr lang="ja-JP" altLang="en-US" sz="2800"/>
              <a:t>労働局等に寄せられた「いじめ・嫌がらせ」の相談件数</a:t>
            </a:r>
            <a:br>
              <a:rPr lang="en-US" altLang="ja-JP" sz="2800"/>
            </a:br>
            <a:endParaRPr lang="ja-JP" altLang="en-US" sz="2800"/>
          </a:p>
        </p:txBody>
      </p:sp>
      <p:pic>
        <p:nvPicPr>
          <p:cNvPr id="22530" name="図 3"/>
          <p:cNvPicPr>
            <a:picLocks noChangeAspect="1"/>
          </p:cNvPicPr>
          <p:nvPr/>
        </p:nvPicPr>
        <p:blipFill>
          <a:blip r:embed="rId2"/>
          <a:srcRect l="19174" t="10860" r="16650" b="6117"/>
          <a:stretch>
            <a:fillRect/>
          </a:stretch>
        </p:blipFill>
        <p:spPr bwMode="auto">
          <a:xfrm>
            <a:off x="234950" y="744538"/>
            <a:ext cx="11199813" cy="5929312"/>
          </a:xfrm>
          <a:prstGeom prst="rect">
            <a:avLst/>
          </a:prstGeom>
          <a:noFill/>
          <a:ln w="9525">
            <a:noFill/>
            <a:miter lim="800000"/>
            <a:headEnd/>
            <a:tailEnd/>
          </a:ln>
        </p:spPr>
      </p:pic>
      <p:sp>
        <p:nvSpPr>
          <p:cNvPr id="3" name="コンテンツ プレースホルダー 2"/>
          <p:cNvSpPr>
            <a:spLocks noGrp="1"/>
          </p:cNvSpPr>
          <p:nvPr>
            <p:ph idx="1"/>
          </p:nvPr>
        </p:nvSpPr>
        <p:spPr>
          <a:xfrm>
            <a:off x="6608763" y="6338888"/>
            <a:ext cx="5249862" cy="334962"/>
          </a:xfrm>
        </p:spPr>
        <p:txBody>
          <a:bodyPr rtlCol="0">
            <a:normAutofit/>
          </a:bodyPr>
          <a:lstStyle/>
          <a:p>
            <a:pPr marL="0" indent="0" eaLnBrk="1" fontAlgn="auto" hangingPunct="1">
              <a:spcAft>
                <a:spcPts val="0"/>
              </a:spcAft>
              <a:buFont typeface="Wingdings 3" pitchFamily="18" charset="2"/>
              <a:buNone/>
              <a:defRPr/>
            </a:pPr>
            <a:r>
              <a:rPr lang="ja-JP" altLang="en-US" sz="1400" dirty="0">
                <a:solidFill>
                  <a:schemeClr val="tx1">
                    <a:lumMod val="75000"/>
                    <a:lumOff val="25000"/>
                  </a:schemeClr>
                </a:solidFill>
              </a:rPr>
              <a:t>厚生労働省ポータルサイト「あかるい職場応援団」による</a:t>
            </a:r>
            <a:endParaRPr lang="en-US" altLang="ja-JP" sz="1400" dirty="0">
              <a:solidFill>
                <a:schemeClr val="tx1">
                  <a:lumMod val="75000"/>
                  <a:lumOff val="2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タイトル 1"/>
          <p:cNvSpPr>
            <a:spLocks noGrp="1"/>
          </p:cNvSpPr>
          <p:nvPr>
            <p:ph type="title"/>
          </p:nvPr>
        </p:nvSpPr>
        <p:spPr/>
        <p:txBody>
          <a:bodyPr/>
          <a:lstStyle/>
          <a:p>
            <a:pPr eaLnBrk="1" hangingPunct="1"/>
            <a:r>
              <a:rPr lang="ja-JP" altLang="en-US"/>
              <a:t>３</a:t>
            </a:r>
            <a:r>
              <a:rPr lang="en-US" altLang="ja-JP"/>
              <a:t>.</a:t>
            </a:r>
            <a:r>
              <a:rPr lang="ja-JP" altLang="en-US"/>
              <a:t>〇〇ハラ？</a:t>
            </a:r>
          </a:p>
        </p:txBody>
      </p:sp>
      <p:sp>
        <p:nvSpPr>
          <p:cNvPr id="3" name="コンテンツ プレースホルダー 2"/>
          <p:cNvSpPr>
            <a:spLocks noGrp="1"/>
          </p:cNvSpPr>
          <p:nvPr>
            <p:ph idx="1"/>
          </p:nvPr>
        </p:nvSpPr>
        <p:spPr>
          <a:xfrm>
            <a:off x="677863" y="2160588"/>
            <a:ext cx="8596312" cy="2528887"/>
          </a:xfrm>
        </p:spPr>
        <p:txBody>
          <a:bodyPr rtlCol="0">
            <a:normAutofit/>
          </a:bodyPr>
          <a:lstStyle/>
          <a:p>
            <a:pPr eaLnBrk="1" fontAlgn="auto" hangingPunct="1">
              <a:spcAft>
                <a:spcPts val="0"/>
              </a:spcAft>
              <a:buFont typeface="Wingdings 3" charset="2"/>
              <a:buChar char=""/>
              <a:defRPr/>
            </a:pPr>
            <a:r>
              <a:rPr lang="ja-JP" altLang="en-US" sz="3400" dirty="0">
                <a:solidFill>
                  <a:schemeClr val="tx1">
                    <a:lumMod val="75000"/>
                    <a:lumOff val="25000"/>
                  </a:schemeClr>
                </a:solidFill>
              </a:rPr>
              <a:t>ニュースなどでよく「〇〇ハラ」という言葉を聞くと思いますが、どんな「〇〇ハラ」を聞いたことがありますか？</a:t>
            </a:r>
            <a:endParaRPr lang="en-US" altLang="ja-JP" sz="3400" dirty="0">
              <a:solidFill>
                <a:schemeClr val="tx1">
                  <a:lumMod val="75000"/>
                  <a:lumOff val="25000"/>
                </a:schemeClr>
              </a:solidFill>
            </a:endParaRPr>
          </a:p>
          <a:p>
            <a:pPr marL="0" indent="0" eaLnBrk="1" fontAlgn="auto" hangingPunct="1">
              <a:spcAft>
                <a:spcPts val="0"/>
              </a:spcAft>
              <a:buFont typeface="Wingdings 3" charset="2"/>
              <a:buNone/>
              <a:defRPr/>
            </a:pPr>
            <a:r>
              <a:rPr lang="ja-JP" altLang="en-US" sz="3400" dirty="0">
                <a:solidFill>
                  <a:schemeClr val="tx1">
                    <a:lumMod val="75000"/>
                    <a:lumOff val="25000"/>
                  </a:schemeClr>
                </a:solidFill>
              </a:rPr>
              <a:t>（</a:t>
            </a:r>
            <a:r>
              <a:rPr lang="en-US" altLang="ja-JP" sz="3400" dirty="0">
                <a:solidFill>
                  <a:schemeClr val="tx1">
                    <a:lumMod val="75000"/>
                    <a:lumOff val="25000"/>
                  </a:schemeClr>
                </a:solidFill>
              </a:rPr>
              <a:t>※</a:t>
            </a:r>
            <a:r>
              <a:rPr lang="ja-JP" altLang="en-US" sz="3400" dirty="0">
                <a:solidFill>
                  <a:schemeClr val="tx1">
                    <a:lumMod val="75000"/>
                    <a:lumOff val="25000"/>
                  </a:schemeClr>
                </a:solidFill>
              </a:rPr>
              <a:t>〇〇は２文字とは限りません）</a:t>
            </a:r>
            <a:endParaRPr lang="en-US" altLang="ja-JP" sz="3400" dirty="0">
              <a:solidFill>
                <a:schemeClr val="tx1">
                  <a:lumMod val="75000"/>
                  <a:lumOff val="25000"/>
                </a:schemeClr>
              </a:solidFill>
            </a:endParaRPr>
          </a:p>
        </p:txBody>
      </p:sp>
      <p:sp>
        <p:nvSpPr>
          <p:cNvPr id="23555" name="コンテンツ プレースホルダー 2"/>
          <p:cNvSpPr txBox="1">
            <a:spLocks/>
          </p:cNvSpPr>
          <p:nvPr/>
        </p:nvSpPr>
        <p:spPr bwMode="auto">
          <a:xfrm>
            <a:off x="677863" y="4919663"/>
            <a:ext cx="8213725" cy="1260475"/>
          </a:xfrm>
          <a:prstGeom prst="rect">
            <a:avLst/>
          </a:prstGeom>
          <a:noFill/>
          <a:ln w="9525">
            <a:solidFill>
              <a:schemeClr val="tx1"/>
            </a:solidFill>
            <a:miter lim="800000"/>
            <a:headEnd/>
            <a:tailEnd/>
          </a:ln>
        </p:spPr>
        <p:txBody>
          <a:bodyPr/>
          <a:lstStyle/>
          <a:p>
            <a:pPr>
              <a:spcBef>
                <a:spcPts val="1000"/>
              </a:spcBef>
              <a:buClr>
                <a:schemeClr val="accent1"/>
              </a:buClr>
              <a:buSzPct val="80000"/>
              <a:buFont typeface="Wingdings 3" pitchFamily="18" charset="2"/>
              <a:buNone/>
            </a:pPr>
            <a:r>
              <a:rPr lang="ja-JP" altLang="en-US" sz="2800">
                <a:solidFill>
                  <a:srgbClr val="404040"/>
                </a:solidFill>
                <a:latin typeface="Trebuchet MS" pitchFamily="34" charset="0"/>
                <a:ea typeface="メイリオ" pitchFamily="50" charset="-128"/>
              </a:rPr>
              <a:t>（例）</a:t>
            </a:r>
            <a:endParaRPr lang="en-US" altLang="ja-JP" sz="2800">
              <a:solidFill>
                <a:srgbClr val="404040"/>
              </a:solidFill>
              <a:latin typeface="Trebuchet MS" pitchFamily="34" charset="0"/>
              <a:ea typeface="メイリオ"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p:txBody>
          <a:bodyPr/>
          <a:lstStyle/>
          <a:p>
            <a:pPr eaLnBrk="1" hangingPunct="1"/>
            <a:r>
              <a:rPr lang="ja-JP" altLang="en-US"/>
              <a:t>４</a:t>
            </a:r>
            <a:r>
              <a:rPr lang="en-US" altLang="ja-JP"/>
              <a:t>-</a:t>
            </a:r>
            <a:r>
              <a:rPr lang="ja-JP" altLang="en-US"/>
              <a:t>１</a:t>
            </a:r>
            <a:r>
              <a:rPr lang="en-US" altLang="ja-JP"/>
              <a:t>.</a:t>
            </a:r>
            <a:r>
              <a:rPr lang="ja-JP" altLang="en-US"/>
              <a:t>パワハラ、セクハラ、マタハラ</a:t>
            </a:r>
          </a:p>
        </p:txBody>
      </p:sp>
      <p:sp>
        <p:nvSpPr>
          <p:cNvPr id="3" name="コンテンツ プレースホルダー 2"/>
          <p:cNvSpPr>
            <a:spLocks noGrp="1"/>
          </p:cNvSpPr>
          <p:nvPr>
            <p:ph idx="1"/>
          </p:nvPr>
        </p:nvSpPr>
        <p:spPr>
          <a:xfrm>
            <a:off x="677863" y="1535113"/>
            <a:ext cx="8596312" cy="4916487"/>
          </a:xfrm>
        </p:spPr>
        <p:txBody>
          <a:bodyPr rtlCol="0">
            <a:noAutofit/>
          </a:bodyPr>
          <a:lstStyle/>
          <a:p>
            <a:pPr eaLnBrk="1" fontAlgn="auto" hangingPunct="1">
              <a:spcAft>
                <a:spcPts val="0"/>
              </a:spcAft>
              <a:buFont typeface="Wingdings 3" charset="2"/>
              <a:buChar char=""/>
              <a:defRPr/>
            </a:pPr>
            <a:r>
              <a:rPr lang="ja-JP" altLang="en-US" sz="2100" dirty="0">
                <a:solidFill>
                  <a:schemeClr val="tx1">
                    <a:lumMod val="75000"/>
                    <a:lumOff val="25000"/>
                  </a:schemeClr>
                </a:solidFill>
              </a:rPr>
              <a:t>パワーハラスメント・・・職場において行われる①優越的な関係を背景とした言動であって、②業務上必要かつ相当な範囲を超えたものにより、③労働者の就業環境が害されるものであり、①から③までの３つの要素を全て満たすもの。</a:t>
            </a:r>
            <a:endParaRPr lang="en-US" altLang="ja-JP" sz="2100" dirty="0">
              <a:solidFill>
                <a:schemeClr val="tx1">
                  <a:lumMod val="75000"/>
                  <a:lumOff val="25000"/>
                </a:schemeClr>
              </a:solidFill>
            </a:endParaRPr>
          </a:p>
          <a:p>
            <a:pPr marL="0" indent="0" eaLnBrk="1" fontAlgn="auto" hangingPunct="1">
              <a:lnSpc>
                <a:spcPts val="500"/>
              </a:lnSpc>
              <a:spcAft>
                <a:spcPts val="0"/>
              </a:spcAft>
              <a:buFont typeface="Wingdings 3" charset="2"/>
              <a:buNone/>
              <a:defRPr/>
            </a:pPr>
            <a:endParaRPr lang="en-US" altLang="ja-JP" sz="2100" dirty="0">
              <a:solidFill>
                <a:schemeClr val="tx1">
                  <a:lumMod val="75000"/>
                  <a:lumOff val="25000"/>
                </a:schemeClr>
              </a:solidFill>
            </a:endParaRPr>
          </a:p>
          <a:p>
            <a:pPr eaLnBrk="1" fontAlgn="auto" hangingPunct="1">
              <a:spcAft>
                <a:spcPts val="0"/>
              </a:spcAft>
              <a:buFont typeface="Wingdings 3" charset="2"/>
              <a:buChar char=""/>
              <a:defRPr/>
            </a:pPr>
            <a:r>
              <a:rPr lang="ja-JP" altLang="en-US" sz="2100" dirty="0">
                <a:solidFill>
                  <a:schemeClr val="tx1">
                    <a:lumMod val="75000"/>
                    <a:lumOff val="25000"/>
                  </a:schemeClr>
                </a:solidFill>
              </a:rPr>
              <a:t>セクシュアルハラスメント・・・職場において、労働者の意に反する性的な言動が行われ、それを拒否するなどの対応により解雇、降格、減給などの不利益を受けること。性的な言動が行われることで職場の環境が不快なものとなったため、労働者の能力の発揮に悪影響が生じること。</a:t>
            </a:r>
            <a:endParaRPr lang="en-US" altLang="ja-JP" sz="2100" dirty="0">
              <a:solidFill>
                <a:schemeClr val="tx1">
                  <a:lumMod val="75000"/>
                  <a:lumOff val="25000"/>
                </a:schemeClr>
              </a:solidFill>
            </a:endParaRPr>
          </a:p>
          <a:p>
            <a:pPr marL="0" indent="0" eaLnBrk="1" fontAlgn="auto" hangingPunct="1">
              <a:lnSpc>
                <a:spcPts val="500"/>
              </a:lnSpc>
              <a:spcAft>
                <a:spcPts val="0"/>
              </a:spcAft>
              <a:buFont typeface="Wingdings 3" charset="2"/>
              <a:buNone/>
              <a:defRPr/>
            </a:pPr>
            <a:endParaRPr lang="en-US" altLang="ja-JP" sz="2100" dirty="0">
              <a:solidFill>
                <a:schemeClr val="tx1">
                  <a:lumMod val="75000"/>
                  <a:lumOff val="25000"/>
                </a:schemeClr>
              </a:solidFill>
            </a:endParaRPr>
          </a:p>
          <a:p>
            <a:pPr eaLnBrk="1" fontAlgn="auto" hangingPunct="1">
              <a:spcAft>
                <a:spcPts val="0"/>
              </a:spcAft>
              <a:buFont typeface="Wingdings 3" charset="2"/>
              <a:buChar char=""/>
              <a:defRPr/>
            </a:pPr>
            <a:r>
              <a:rPr lang="ja-JP" altLang="en-US" sz="2100" dirty="0">
                <a:solidFill>
                  <a:schemeClr val="tx1">
                    <a:lumMod val="75000"/>
                    <a:lumOff val="25000"/>
                  </a:schemeClr>
                </a:solidFill>
              </a:rPr>
              <a:t>マタニティーハラスメント・・・職場において、上司・同僚からの妊娠・出産したことに関する言動や育児休業等の利用により、妊娠・出産した女性労働者や育児休業等を申出・取得した男女労働者などの就業環境が害されること。</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タイトル 1"/>
          <p:cNvSpPr>
            <a:spLocks noGrp="1"/>
          </p:cNvSpPr>
          <p:nvPr>
            <p:ph type="title"/>
          </p:nvPr>
        </p:nvSpPr>
        <p:spPr>
          <a:xfrm>
            <a:off x="677863" y="609600"/>
            <a:ext cx="8596312" cy="719138"/>
          </a:xfrm>
        </p:spPr>
        <p:txBody>
          <a:bodyPr/>
          <a:lstStyle/>
          <a:p>
            <a:pPr eaLnBrk="1" hangingPunct="1"/>
            <a:r>
              <a:rPr lang="ja-JP" altLang="en-US"/>
              <a:t>４</a:t>
            </a:r>
            <a:r>
              <a:rPr lang="en-US" altLang="ja-JP"/>
              <a:t>-</a:t>
            </a:r>
            <a:r>
              <a:rPr lang="ja-JP" altLang="en-US"/>
              <a:t>２</a:t>
            </a:r>
            <a:r>
              <a:rPr lang="en-US" altLang="ja-JP"/>
              <a:t>.</a:t>
            </a:r>
            <a:r>
              <a:rPr lang="ja-JP" altLang="en-US"/>
              <a:t>職場におけるパワハラの定義</a:t>
            </a:r>
          </a:p>
        </p:txBody>
      </p:sp>
      <p:sp>
        <p:nvSpPr>
          <p:cNvPr id="3" name="コンテンツ プレースホルダー 2"/>
          <p:cNvSpPr>
            <a:spLocks noGrp="1"/>
          </p:cNvSpPr>
          <p:nvPr>
            <p:ph idx="1"/>
          </p:nvPr>
        </p:nvSpPr>
        <p:spPr>
          <a:xfrm>
            <a:off x="254000" y="1535113"/>
            <a:ext cx="11510963" cy="5035550"/>
          </a:xfrm>
        </p:spPr>
        <p:txBody>
          <a:bodyPr rtlCol="0">
            <a:noAutofit/>
          </a:bodyPr>
          <a:lstStyle/>
          <a:p>
            <a:pPr eaLnBrk="1" fontAlgn="auto" hangingPunct="1">
              <a:spcAft>
                <a:spcPts val="0"/>
              </a:spcAft>
              <a:buFont typeface="Wingdings 3" charset="2"/>
              <a:buChar char=""/>
              <a:defRPr/>
            </a:pPr>
            <a:r>
              <a:rPr lang="ja-JP" altLang="en-US" sz="3400" dirty="0">
                <a:solidFill>
                  <a:schemeClr val="tx1">
                    <a:lumMod val="75000"/>
                    <a:lumOff val="25000"/>
                  </a:schemeClr>
                </a:solidFill>
              </a:rPr>
              <a:t>優越的な関係を背景とした言動</a:t>
            </a:r>
            <a:endParaRPr lang="en-US" altLang="ja-JP" sz="3400" dirty="0">
              <a:solidFill>
                <a:schemeClr val="tx1">
                  <a:lumMod val="75000"/>
                  <a:lumOff val="25000"/>
                </a:schemeClr>
              </a:solidFill>
            </a:endParaRPr>
          </a:p>
          <a:p>
            <a:pPr marL="0" indent="0" eaLnBrk="1" fontAlgn="auto" hangingPunct="1">
              <a:spcAft>
                <a:spcPts val="0"/>
              </a:spcAft>
              <a:buFont typeface="Wingdings 3" pitchFamily="18" charset="2"/>
              <a:buNone/>
              <a:defRPr/>
            </a:pPr>
            <a:r>
              <a:rPr lang="ja-JP" altLang="en-US" sz="2400" dirty="0">
                <a:solidFill>
                  <a:schemeClr val="tx1">
                    <a:lumMod val="75000"/>
                    <a:lumOff val="25000"/>
                  </a:schemeClr>
                </a:solidFill>
              </a:rPr>
              <a:t>（職務上の地位が上位の者による言動など）</a:t>
            </a:r>
            <a:endParaRPr lang="en-US" altLang="ja-JP" sz="2400" dirty="0">
              <a:solidFill>
                <a:schemeClr val="tx1">
                  <a:lumMod val="75000"/>
                  <a:lumOff val="25000"/>
                </a:schemeClr>
              </a:solidFill>
            </a:endParaRPr>
          </a:p>
          <a:p>
            <a:pPr eaLnBrk="1" fontAlgn="auto" hangingPunct="1">
              <a:spcAft>
                <a:spcPts val="0"/>
              </a:spcAft>
              <a:buFont typeface="Wingdings 3" charset="2"/>
              <a:buChar char=""/>
              <a:defRPr/>
            </a:pPr>
            <a:r>
              <a:rPr lang="ja-JP" altLang="en-US" sz="3400" dirty="0">
                <a:solidFill>
                  <a:schemeClr val="tx1">
                    <a:lumMod val="75000"/>
                    <a:lumOff val="25000"/>
                  </a:schemeClr>
                </a:solidFill>
              </a:rPr>
              <a:t>業務上必要かつ相当な範囲を超えたもの</a:t>
            </a:r>
            <a:endParaRPr lang="en-US" altLang="ja-JP" sz="3400" dirty="0">
              <a:solidFill>
                <a:schemeClr val="tx1">
                  <a:lumMod val="75000"/>
                  <a:lumOff val="25000"/>
                </a:schemeClr>
              </a:solidFill>
            </a:endParaRPr>
          </a:p>
          <a:p>
            <a:pPr marL="0" indent="0" eaLnBrk="1" fontAlgn="auto" hangingPunct="1">
              <a:spcAft>
                <a:spcPts val="0"/>
              </a:spcAft>
              <a:buFont typeface="Wingdings 3" pitchFamily="18" charset="2"/>
              <a:buNone/>
              <a:defRPr/>
            </a:pPr>
            <a:r>
              <a:rPr lang="ja-JP" altLang="en-US" sz="2400" dirty="0">
                <a:solidFill>
                  <a:schemeClr val="tx1">
                    <a:lumMod val="75000"/>
                    <a:lumOff val="25000"/>
                  </a:schemeClr>
                </a:solidFill>
              </a:rPr>
              <a:t>（業務上明らかに必要性のない言動、業務の目的を大きく逸脱した言動など）</a:t>
            </a:r>
            <a:endParaRPr lang="en-US" altLang="ja-JP" sz="2400" dirty="0">
              <a:solidFill>
                <a:schemeClr val="tx1">
                  <a:lumMod val="75000"/>
                  <a:lumOff val="25000"/>
                </a:schemeClr>
              </a:solidFill>
            </a:endParaRPr>
          </a:p>
          <a:p>
            <a:pPr eaLnBrk="1" fontAlgn="auto" hangingPunct="1">
              <a:spcAft>
                <a:spcPts val="0"/>
              </a:spcAft>
              <a:buFont typeface="Wingdings 3" charset="2"/>
              <a:buChar char=""/>
              <a:defRPr/>
            </a:pPr>
            <a:r>
              <a:rPr lang="ja-JP" altLang="en-US" sz="3400" dirty="0">
                <a:solidFill>
                  <a:schemeClr val="tx1">
                    <a:lumMod val="75000"/>
                    <a:lumOff val="25000"/>
                  </a:schemeClr>
                </a:solidFill>
              </a:rPr>
              <a:t>労働者の職業環境が害されるもの</a:t>
            </a:r>
            <a:endParaRPr lang="en-US" altLang="ja-JP" sz="3400" dirty="0">
              <a:solidFill>
                <a:schemeClr val="tx1">
                  <a:lumMod val="75000"/>
                  <a:lumOff val="25000"/>
                </a:schemeClr>
              </a:solidFill>
            </a:endParaRPr>
          </a:p>
          <a:p>
            <a:pPr marL="0" indent="0" eaLnBrk="1" fontAlgn="auto" hangingPunct="1">
              <a:spcAft>
                <a:spcPts val="0"/>
              </a:spcAft>
              <a:buFont typeface="Wingdings 3" pitchFamily="18" charset="2"/>
              <a:buNone/>
              <a:defRPr/>
            </a:pPr>
            <a:endParaRPr lang="en-US" altLang="ja-JP" sz="1000" dirty="0">
              <a:solidFill>
                <a:schemeClr val="tx1">
                  <a:lumMod val="75000"/>
                  <a:lumOff val="25000"/>
                </a:schemeClr>
              </a:solidFill>
            </a:endParaRPr>
          </a:p>
          <a:p>
            <a:pPr marL="0" indent="0" eaLnBrk="1" fontAlgn="auto" hangingPunct="1">
              <a:spcAft>
                <a:spcPts val="0"/>
              </a:spcAft>
              <a:buFont typeface="Wingdings 3" pitchFamily="18" charset="2"/>
              <a:buNone/>
              <a:defRPr/>
            </a:pPr>
            <a:r>
              <a:rPr lang="ja-JP" altLang="en-US" sz="2800" dirty="0">
                <a:solidFill>
                  <a:schemeClr val="tx1">
                    <a:lumMod val="75000"/>
                    <a:lumOff val="25000"/>
                  </a:schemeClr>
                </a:solidFill>
              </a:rPr>
              <a:t>これらの３つの条件が全てそろった場合、パワハラとみなされる。</a:t>
            </a:r>
            <a:endParaRPr lang="en-US" altLang="ja-JP" sz="2800" dirty="0">
              <a:solidFill>
                <a:schemeClr val="tx1">
                  <a:lumMod val="75000"/>
                  <a:lumOff val="25000"/>
                </a:schemeClr>
              </a:solidFill>
            </a:endParaRPr>
          </a:p>
          <a:p>
            <a:pPr marL="0" indent="0" eaLnBrk="1" fontAlgn="auto" hangingPunct="1">
              <a:spcAft>
                <a:spcPts val="0"/>
              </a:spcAft>
              <a:buFont typeface="Wingdings 3" pitchFamily="18" charset="2"/>
              <a:buNone/>
              <a:defRPr/>
            </a:pPr>
            <a:r>
              <a:rPr lang="ja-JP" altLang="en-US" sz="2800" dirty="0">
                <a:solidFill>
                  <a:schemeClr val="tx1">
                    <a:lumMod val="75000"/>
                    <a:lumOff val="25000"/>
                  </a:schemeClr>
                </a:solidFill>
              </a:rPr>
              <a:t>なお、客観的に見て、業務上必要かつ相当な範囲だと判断される適正な業務指示、指導はパワハラにはあたらない。</a:t>
            </a:r>
            <a:endParaRPr lang="en-US" altLang="ja-JP" sz="2800" dirty="0">
              <a:solidFill>
                <a:schemeClr val="tx1">
                  <a:lumMod val="75000"/>
                  <a:lumOff val="25000"/>
                </a:schemeClr>
              </a:solidFill>
            </a:endParaRPr>
          </a:p>
          <a:p>
            <a:pPr marL="0" indent="0" eaLnBrk="1" fontAlgn="auto" hangingPunct="1">
              <a:spcAft>
                <a:spcPts val="0"/>
              </a:spcAft>
              <a:buFont typeface="Wingdings 3" pitchFamily="18" charset="2"/>
              <a:buNone/>
              <a:defRPr/>
            </a:pPr>
            <a:endParaRPr lang="en-US" altLang="ja-JP" sz="2600" dirty="0">
              <a:solidFill>
                <a:schemeClr val="tx1">
                  <a:lumMod val="75000"/>
                  <a:lumOff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タイトル 1"/>
          <p:cNvSpPr>
            <a:spLocks noGrp="1"/>
          </p:cNvSpPr>
          <p:nvPr>
            <p:ph type="title"/>
          </p:nvPr>
        </p:nvSpPr>
        <p:spPr>
          <a:xfrm>
            <a:off x="677863" y="436563"/>
            <a:ext cx="9647237" cy="1320800"/>
          </a:xfrm>
        </p:spPr>
        <p:txBody>
          <a:bodyPr/>
          <a:lstStyle/>
          <a:p>
            <a:pPr eaLnBrk="1" hangingPunct="1"/>
            <a:r>
              <a:rPr lang="ja-JP" altLang="en-US"/>
              <a:t>５</a:t>
            </a:r>
            <a:r>
              <a:rPr lang="en-US" altLang="ja-JP"/>
              <a:t>.</a:t>
            </a:r>
            <a:r>
              <a:rPr lang="ja-JP" altLang="en-US"/>
              <a:t>職場での「いじめ・嫌がらせ」の例</a:t>
            </a:r>
            <a:br>
              <a:rPr lang="en-US" altLang="ja-JP"/>
            </a:br>
            <a:r>
              <a:rPr lang="ja-JP" altLang="en-US" sz="3000"/>
              <a:t>どれに当たるか分類してみましょう。</a:t>
            </a:r>
          </a:p>
        </p:txBody>
      </p:sp>
      <p:sp>
        <p:nvSpPr>
          <p:cNvPr id="26626" name="コンテンツ プレースホルダー 2"/>
          <p:cNvSpPr>
            <a:spLocks noGrp="1"/>
          </p:cNvSpPr>
          <p:nvPr>
            <p:ph idx="1"/>
          </p:nvPr>
        </p:nvSpPr>
        <p:spPr>
          <a:xfrm>
            <a:off x="334963" y="1757363"/>
            <a:ext cx="11737975" cy="4945062"/>
          </a:xfrm>
        </p:spPr>
        <p:txBody>
          <a:bodyPr/>
          <a:lstStyle/>
          <a:p>
            <a:pPr marL="0" indent="0" eaLnBrk="1" hangingPunct="1">
              <a:buFont typeface="Wingdings 3" pitchFamily="18" charset="2"/>
              <a:buNone/>
            </a:pPr>
            <a:r>
              <a:rPr lang="ja-JP" altLang="en-US" sz="2200" dirty="0"/>
              <a:t>パワハラ </a:t>
            </a:r>
            <a:r>
              <a:rPr lang="en-US" altLang="ja-JP" sz="2200" dirty="0"/>
              <a:t>… P</a:t>
            </a:r>
            <a:r>
              <a:rPr lang="ja-JP" altLang="en-US" sz="2200" dirty="0"/>
              <a:t>　　セクハラ </a:t>
            </a:r>
            <a:r>
              <a:rPr lang="en-US" altLang="ja-JP" sz="2200" dirty="0"/>
              <a:t>… S</a:t>
            </a:r>
            <a:r>
              <a:rPr lang="ja-JP" altLang="en-US" sz="2200" dirty="0"/>
              <a:t>　　マタハラ </a:t>
            </a:r>
            <a:r>
              <a:rPr lang="en-US" altLang="ja-JP" sz="2200" dirty="0"/>
              <a:t>… M</a:t>
            </a:r>
          </a:p>
          <a:p>
            <a:pPr marL="0" indent="0" eaLnBrk="1" hangingPunct="1">
              <a:buFont typeface="Wingdings 3" pitchFamily="18" charset="2"/>
              <a:buNone/>
            </a:pPr>
            <a:r>
              <a:rPr lang="ja-JP" altLang="en-US" sz="2200" dirty="0"/>
              <a:t>①仕事を与えない仕事の指示をしない</a:t>
            </a:r>
            <a:r>
              <a:rPr lang="en-US" altLang="ja-JP" sz="2200" dirty="0"/>
              <a:t>【P</a:t>
            </a:r>
            <a:r>
              <a:rPr lang="ja-JP" altLang="en-US" sz="2200" dirty="0"/>
              <a:t>・</a:t>
            </a:r>
            <a:r>
              <a:rPr lang="en-US" altLang="ja-JP" sz="2200" dirty="0"/>
              <a:t>S</a:t>
            </a:r>
            <a:r>
              <a:rPr lang="ja-JP" altLang="en-US" sz="2200" dirty="0"/>
              <a:t>・</a:t>
            </a:r>
            <a:r>
              <a:rPr lang="en-US" altLang="ja-JP" sz="2200" dirty="0"/>
              <a:t>M</a:t>
            </a:r>
            <a:r>
              <a:rPr lang="ja-JP" altLang="en-US" sz="2200" dirty="0"/>
              <a:t> </a:t>
            </a:r>
            <a:r>
              <a:rPr lang="en-US" altLang="ja-JP" sz="2200" dirty="0"/>
              <a:t>】</a:t>
            </a:r>
          </a:p>
          <a:p>
            <a:pPr marL="0" indent="0" eaLnBrk="1" hangingPunct="1">
              <a:buFont typeface="Wingdings 3" pitchFamily="18" charset="2"/>
              <a:buNone/>
            </a:pPr>
            <a:r>
              <a:rPr lang="ja-JP" altLang="en-US" sz="2200" dirty="0"/>
              <a:t>②上司に「パートタイマーには産休育休はない」といわれた</a:t>
            </a:r>
            <a:r>
              <a:rPr lang="en-US" altLang="ja-JP" sz="2200" dirty="0"/>
              <a:t>【 P</a:t>
            </a:r>
            <a:r>
              <a:rPr lang="ja-JP" altLang="en-US" sz="2200" dirty="0"/>
              <a:t>・</a:t>
            </a:r>
            <a:r>
              <a:rPr lang="en-US" altLang="ja-JP" sz="2200" dirty="0"/>
              <a:t>S</a:t>
            </a:r>
            <a:r>
              <a:rPr lang="ja-JP" altLang="en-US" sz="2200" dirty="0"/>
              <a:t>・</a:t>
            </a:r>
            <a:r>
              <a:rPr lang="en-US" altLang="ja-JP" sz="2200" dirty="0"/>
              <a:t>M</a:t>
            </a:r>
            <a:r>
              <a:rPr lang="ja-JP" altLang="en-US" sz="2200" dirty="0"/>
              <a:t> </a:t>
            </a:r>
            <a:r>
              <a:rPr lang="en-US" altLang="ja-JP" sz="2200" dirty="0"/>
              <a:t>】</a:t>
            </a:r>
          </a:p>
          <a:p>
            <a:pPr marL="0" indent="0" eaLnBrk="1" hangingPunct="1">
              <a:buFont typeface="Wingdings 3" pitchFamily="18" charset="2"/>
              <a:buNone/>
            </a:pPr>
            <a:r>
              <a:rPr lang="ja-JP" altLang="en-US" sz="2200" dirty="0"/>
              <a:t>③人前で大声で怒鳴りながら、「おまえは必要ない」「クビだ」などという</a:t>
            </a:r>
            <a:r>
              <a:rPr lang="en-US" altLang="ja-JP" sz="2200" dirty="0"/>
              <a:t>【 P</a:t>
            </a:r>
            <a:r>
              <a:rPr lang="ja-JP" altLang="en-US" sz="2200" dirty="0"/>
              <a:t>・</a:t>
            </a:r>
            <a:r>
              <a:rPr lang="en-US" altLang="ja-JP" sz="2200" dirty="0"/>
              <a:t>S</a:t>
            </a:r>
            <a:r>
              <a:rPr lang="ja-JP" altLang="en-US" sz="2200" dirty="0"/>
              <a:t>・</a:t>
            </a:r>
            <a:r>
              <a:rPr lang="en-US" altLang="ja-JP" sz="2200" dirty="0"/>
              <a:t>M</a:t>
            </a:r>
            <a:r>
              <a:rPr lang="ja-JP" altLang="en-US" sz="2200" dirty="0"/>
              <a:t> </a:t>
            </a:r>
            <a:r>
              <a:rPr lang="en-US" altLang="ja-JP" sz="2200" dirty="0"/>
              <a:t>】</a:t>
            </a:r>
          </a:p>
          <a:p>
            <a:pPr marL="0" indent="0" eaLnBrk="1" hangingPunct="1">
              <a:buFont typeface="Wingdings 3" pitchFamily="18" charset="2"/>
              <a:buNone/>
            </a:pPr>
            <a:r>
              <a:rPr lang="ja-JP" altLang="en-US" sz="2200" dirty="0"/>
              <a:t>④上司が部下に、必要もないのに朝まで職場に残れと命令する</a:t>
            </a:r>
            <a:r>
              <a:rPr lang="en-US" altLang="ja-JP" sz="2200" dirty="0"/>
              <a:t>【 P</a:t>
            </a:r>
            <a:r>
              <a:rPr lang="ja-JP" altLang="en-US" sz="2200" dirty="0"/>
              <a:t>・</a:t>
            </a:r>
            <a:r>
              <a:rPr lang="en-US" altLang="ja-JP" sz="2200" dirty="0"/>
              <a:t>S</a:t>
            </a:r>
            <a:r>
              <a:rPr lang="ja-JP" altLang="en-US" sz="2200" dirty="0"/>
              <a:t>・</a:t>
            </a:r>
            <a:r>
              <a:rPr lang="en-US" altLang="ja-JP" sz="2200" dirty="0"/>
              <a:t>M</a:t>
            </a:r>
            <a:r>
              <a:rPr lang="ja-JP" altLang="en-US" sz="2200" dirty="0"/>
              <a:t> </a:t>
            </a:r>
            <a:r>
              <a:rPr lang="en-US" altLang="ja-JP" sz="2200" dirty="0"/>
              <a:t>】</a:t>
            </a:r>
          </a:p>
          <a:p>
            <a:pPr marL="0" indent="0" eaLnBrk="1" hangingPunct="1">
              <a:buFont typeface="Wingdings 3" pitchFamily="18" charset="2"/>
              <a:buNone/>
            </a:pPr>
            <a:r>
              <a:rPr lang="ja-JP" altLang="en-US" sz="2200" dirty="0"/>
              <a:t>⑤異性の部下や同僚を食事やデートにしつこく誘う</a:t>
            </a:r>
            <a:r>
              <a:rPr lang="en-US" altLang="ja-JP" sz="2200" dirty="0"/>
              <a:t>【 P</a:t>
            </a:r>
            <a:r>
              <a:rPr lang="ja-JP" altLang="en-US" sz="2200" dirty="0"/>
              <a:t>・</a:t>
            </a:r>
            <a:r>
              <a:rPr lang="en-US" altLang="ja-JP" sz="2200" dirty="0"/>
              <a:t>S</a:t>
            </a:r>
            <a:r>
              <a:rPr lang="ja-JP" altLang="en-US" sz="2200" dirty="0"/>
              <a:t>・</a:t>
            </a:r>
            <a:r>
              <a:rPr lang="en-US" altLang="ja-JP" sz="2200" dirty="0"/>
              <a:t>M</a:t>
            </a:r>
            <a:r>
              <a:rPr lang="ja-JP" altLang="en-US" sz="2200" dirty="0"/>
              <a:t> </a:t>
            </a:r>
            <a:r>
              <a:rPr lang="en-US" altLang="ja-JP" sz="2200" dirty="0"/>
              <a:t>】</a:t>
            </a:r>
          </a:p>
          <a:p>
            <a:pPr marL="0" indent="0" eaLnBrk="1" hangingPunct="1">
              <a:buFont typeface="Wingdings 3" pitchFamily="18" charset="2"/>
              <a:buNone/>
            </a:pPr>
            <a:r>
              <a:rPr lang="ja-JP" altLang="en-US" sz="2200" dirty="0"/>
              <a:t>⑥妊娠を報告した部下に「出産で休む人を雇う余裕はない、退職しろ」という</a:t>
            </a:r>
            <a:r>
              <a:rPr lang="en-US" altLang="ja-JP" sz="2200" dirty="0"/>
              <a:t>【 P</a:t>
            </a:r>
            <a:r>
              <a:rPr lang="ja-JP" altLang="en-US" sz="2200" dirty="0"/>
              <a:t>・</a:t>
            </a:r>
            <a:r>
              <a:rPr lang="en-US" altLang="ja-JP" sz="2200" dirty="0"/>
              <a:t>S</a:t>
            </a:r>
            <a:r>
              <a:rPr lang="ja-JP" altLang="en-US" sz="2200" dirty="0"/>
              <a:t>・</a:t>
            </a:r>
            <a:r>
              <a:rPr lang="en-US" altLang="ja-JP" sz="2200" dirty="0"/>
              <a:t>M</a:t>
            </a:r>
            <a:r>
              <a:rPr lang="ja-JP" altLang="en-US" sz="2200" dirty="0"/>
              <a:t> </a:t>
            </a:r>
            <a:r>
              <a:rPr lang="en-US" altLang="ja-JP" sz="2200" dirty="0"/>
              <a:t>】</a:t>
            </a:r>
          </a:p>
          <a:p>
            <a:pPr marL="0" indent="0" eaLnBrk="1" hangingPunct="1">
              <a:buFont typeface="Wingdings 3" pitchFamily="18" charset="2"/>
              <a:buNone/>
            </a:pPr>
            <a:r>
              <a:rPr lang="ja-JP" altLang="en-US" sz="2200" dirty="0"/>
              <a:t>⑦仕事の失敗や営業成績の低さを執拗に追及する</a:t>
            </a:r>
            <a:r>
              <a:rPr lang="en-US" altLang="ja-JP" sz="2200" dirty="0"/>
              <a:t>【 P</a:t>
            </a:r>
            <a:r>
              <a:rPr lang="ja-JP" altLang="en-US" sz="2200" dirty="0"/>
              <a:t>・</a:t>
            </a:r>
            <a:r>
              <a:rPr lang="en-US" altLang="ja-JP" sz="2200" dirty="0"/>
              <a:t>S</a:t>
            </a:r>
            <a:r>
              <a:rPr lang="ja-JP" altLang="en-US" sz="2200" dirty="0"/>
              <a:t>・</a:t>
            </a:r>
            <a:r>
              <a:rPr lang="en-US" altLang="ja-JP" sz="2200" dirty="0"/>
              <a:t>M</a:t>
            </a:r>
            <a:r>
              <a:rPr lang="ja-JP" altLang="en-US" sz="2200" dirty="0"/>
              <a:t> </a:t>
            </a:r>
            <a:r>
              <a:rPr lang="en-US" altLang="ja-JP" sz="2200" dirty="0"/>
              <a:t>】</a:t>
            </a:r>
          </a:p>
          <a:p>
            <a:pPr marL="0" indent="0" eaLnBrk="1" hangingPunct="1">
              <a:buFont typeface="Wingdings 3" pitchFamily="18" charset="2"/>
              <a:buNone/>
            </a:pPr>
            <a:r>
              <a:rPr lang="ja-JP" altLang="en-US" sz="2200" dirty="0"/>
              <a:t>⑧職場で性的な雑誌を見る</a:t>
            </a:r>
            <a:r>
              <a:rPr lang="en-US" altLang="ja-JP" sz="2200" dirty="0"/>
              <a:t>【 P</a:t>
            </a:r>
            <a:r>
              <a:rPr lang="ja-JP" altLang="en-US" sz="2200" dirty="0"/>
              <a:t>・</a:t>
            </a:r>
            <a:r>
              <a:rPr lang="en-US" altLang="ja-JP" sz="2200" dirty="0"/>
              <a:t>S</a:t>
            </a:r>
            <a:r>
              <a:rPr lang="ja-JP" altLang="en-US" sz="2200" dirty="0"/>
              <a:t>・</a:t>
            </a:r>
            <a:r>
              <a:rPr lang="en-US" altLang="ja-JP" sz="2200" dirty="0"/>
              <a:t>M</a:t>
            </a:r>
            <a:r>
              <a:rPr lang="ja-JP" altLang="en-US" sz="2200" dirty="0"/>
              <a:t> </a:t>
            </a:r>
            <a:r>
              <a:rPr lang="en-US" altLang="ja-JP" sz="2200" dirty="0"/>
              <a:t>】</a:t>
            </a:r>
          </a:p>
          <a:p>
            <a:pPr marL="0" indent="0" eaLnBrk="1" hangingPunct="1">
              <a:buFont typeface="Wingdings 3" pitchFamily="18" charset="2"/>
              <a:buNone/>
            </a:pPr>
            <a:r>
              <a:rPr lang="ja-JP" altLang="en-US" sz="2200" dirty="0"/>
              <a:t>⑨経理担当なのに、一人だけ毎日のように草むしりや倉庫整理をさせる</a:t>
            </a:r>
            <a:r>
              <a:rPr lang="en-US" altLang="ja-JP" sz="2200" dirty="0"/>
              <a:t>【 P</a:t>
            </a:r>
            <a:r>
              <a:rPr lang="ja-JP" altLang="en-US" sz="2200" dirty="0"/>
              <a:t>・</a:t>
            </a:r>
            <a:r>
              <a:rPr lang="en-US" altLang="ja-JP" sz="2200" dirty="0"/>
              <a:t>S</a:t>
            </a:r>
            <a:r>
              <a:rPr lang="ja-JP" altLang="en-US" sz="2200" dirty="0"/>
              <a:t>・</a:t>
            </a:r>
            <a:r>
              <a:rPr lang="en-US" altLang="ja-JP" sz="2200" dirty="0"/>
              <a:t>M</a:t>
            </a:r>
            <a:r>
              <a:rPr lang="ja-JP" altLang="en-US" sz="2200" dirty="0"/>
              <a:t> </a:t>
            </a:r>
            <a:r>
              <a:rPr lang="en-US" altLang="ja-JP" sz="22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タイトル 1"/>
          <p:cNvSpPr>
            <a:spLocks noGrp="1"/>
          </p:cNvSpPr>
          <p:nvPr>
            <p:ph type="title"/>
          </p:nvPr>
        </p:nvSpPr>
        <p:spPr/>
        <p:txBody>
          <a:bodyPr/>
          <a:lstStyle/>
          <a:p>
            <a:pPr eaLnBrk="1" hangingPunct="1"/>
            <a:r>
              <a:rPr lang="ja-JP" altLang="en-US"/>
              <a:t>６</a:t>
            </a:r>
            <a:r>
              <a:rPr lang="en-US" altLang="ja-JP"/>
              <a:t>-</a:t>
            </a:r>
            <a:r>
              <a:rPr lang="ja-JP" altLang="en-US"/>
              <a:t>１</a:t>
            </a:r>
            <a:r>
              <a:rPr lang="en-US" altLang="ja-JP"/>
              <a:t>.</a:t>
            </a:r>
            <a:r>
              <a:rPr lang="ja-JP" altLang="en-US"/>
              <a:t>パワーハラスメントの６つの類型</a:t>
            </a:r>
          </a:p>
        </p:txBody>
      </p:sp>
      <p:pic>
        <p:nvPicPr>
          <p:cNvPr id="27650" name="コンテンツ プレースホルダー 3"/>
          <p:cNvPicPr>
            <a:picLocks noGrp="1"/>
          </p:cNvPicPr>
          <p:nvPr>
            <p:ph idx="1"/>
          </p:nvPr>
        </p:nvPicPr>
        <p:blipFill>
          <a:blip r:embed="rId2"/>
          <a:srcRect l="13458" t="18248" r="11382" b="11800"/>
          <a:stretch>
            <a:fillRect/>
          </a:stretch>
        </p:blipFill>
        <p:spPr>
          <a:xfrm>
            <a:off x="850900" y="1362075"/>
            <a:ext cx="9299575" cy="50927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タイトル 1"/>
          <p:cNvSpPr>
            <a:spLocks noGrp="1"/>
          </p:cNvSpPr>
          <p:nvPr>
            <p:ph type="title"/>
          </p:nvPr>
        </p:nvSpPr>
        <p:spPr/>
        <p:txBody>
          <a:bodyPr/>
          <a:lstStyle/>
          <a:p>
            <a:pPr eaLnBrk="1" hangingPunct="1"/>
            <a:r>
              <a:rPr lang="ja-JP" altLang="en-US"/>
              <a:t>６</a:t>
            </a:r>
            <a:r>
              <a:rPr lang="en-US" altLang="ja-JP"/>
              <a:t>-</a:t>
            </a:r>
            <a:r>
              <a:rPr lang="ja-JP" altLang="en-US"/>
              <a:t>２</a:t>
            </a:r>
            <a:r>
              <a:rPr lang="en-US" altLang="ja-JP"/>
              <a:t>.</a:t>
            </a:r>
            <a:r>
              <a:rPr lang="ja-JP" altLang="en-US"/>
              <a:t>パワハラの６類型 </a:t>
            </a:r>
            <a:r>
              <a:rPr lang="en-US" altLang="ja-JP"/>
              <a:t>- 【</a:t>
            </a:r>
            <a:r>
              <a:rPr lang="ja-JP" altLang="en-US"/>
              <a:t>典型例</a:t>
            </a:r>
            <a:r>
              <a:rPr lang="en-US" altLang="ja-JP"/>
              <a:t>】</a:t>
            </a:r>
            <a:endParaRPr lang="ja-JP" altLang="en-US"/>
          </a:p>
        </p:txBody>
      </p:sp>
      <p:graphicFrame>
        <p:nvGraphicFramePr>
          <p:cNvPr id="4" name="表 4"/>
          <p:cNvGraphicFramePr>
            <a:graphicFrameLocks noGrp="1"/>
          </p:cNvGraphicFramePr>
          <p:nvPr>
            <p:ph idx="1"/>
          </p:nvPr>
        </p:nvGraphicFramePr>
        <p:xfrm>
          <a:off x="539750" y="1423988"/>
          <a:ext cx="11110913" cy="4941887"/>
        </p:xfrm>
        <a:graphic>
          <a:graphicData uri="http://schemas.openxmlformats.org/drawingml/2006/table">
            <a:tbl>
              <a:tblPr firstRow="1" bandRow="1">
                <a:tableStyleId>{5C22544A-7EE6-4342-B048-85BDC9FD1C3A}</a:tableStyleId>
              </a:tblPr>
              <a:tblGrid>
                <a:gridCol w="3939252">
                  <a:extLst>
                    <a:ext uri="{9D8B030D-6E8A-4147-A177-3AD203B41FA5}">
                      <a16:colId xmlns:a16="http://schemas.microsoft.com/office/drawing/2014/main" val="20000"/>
                    </a:ext>
                  </a:extLst>
                </a:gridCol>
                <a:gridCol w="7172445">
                  <a:extLst>
                    <a:ext uri="{9D8B030D-6E8A-4147-A177-3AD203B41FA5}">
                      <a16:colId xmlns:a16="http://schemas.microsoft.com/office/drawing/2014/main" val="20001"/>
                    </a:ext>
                  </a:extLst>
                </a:gridCol>
              </a:tblGrid>
              <a:tr h="492538">
                <a:tc>
                  <a:txBody>
                    <a:bodyPr/>
                    <a:lstStyle/>
                    <a:p>
                      <a:pPr algn="ctr"/>
                      <a:r>
                        <a:rPr kumimoji="1" lang="ja-JP" altLang="en-US" dirty="0"/>
                        <a:t>パワハラの行為類型</a:t>
                      </a:r>
                    </a:p>
                  </a:txBody>
                  <a:tcPr anchor="ctr"/>
                </a:tc>
                <a:tc>
                  <a:txBody>
                    <a:bodyPr/>
                    <a:lstStyle/>
                    <a:p>
                      <a:pPr algn="ctr"/>
                      <a:r>
                        <a:rPr kumimoji="1" lang="ja-JP" altLang="en-US" dirty="0"/>
                        <a:t>典型例</a:t>
                      </a:r>
                    </a:p>
                  </a:txBody>
                  <a:tcPr anchor="ctr"/>
                </a:tc>
                <a:extLst>
                  <a:ext uri="{0D108BD9-81ED-4DB2-BD59-A6C34878D82A}">
                    <a16:rowId xmlns:a16="http://schemas.microsoft.com/office/drawing/2014/main" val="10000"/>
                  </a:ext>
                </a:extLst>
              </a:tr>
              <a:tr h="681990">
                <a:tc>
                  <a:txBody>
                    <a:bodyPr/>
                    <a:lstStyle/>
                    <a:p>
                      <a:r>
                        <a:rPr kumimoji="1" lang="ja-JP" altLang="en-US" b="1" dirty="0"/>
                        <a:t>①身体的な攻撃</a:t>
                      </a:r>
                      <a:endParaRPr kumimoji="1" lang="en-US" altLang="ja-JP" b="1" dirty="0"/>
                    </a:p>
                    <a:p>
                      <a:r>
                        <a:rPr kumimoji="1" lang="ja-JP" altLang="en-US" dirty="0"/>
                        <a:t>（暴行・傷害）</a:t>
                      </a:r>
                    </a:p>
                  </a:txBody>
                  <a:tcPr anchor="ctr"/>
                </a:tc>
                <a:tc>
                  <a:txBody>
                    <a:bodyPr/>
                    <a:lstStyle/>
                    <a:p>
                      <a:r>
                        <a:rPr kumimoji="1" lang="ja-JP" altLang="en-US" dirty="0"/>
                        <a:t>叩く、殴る、蹴るなどの暴行を受ける。丸めたポスターで頭を叩く。</a:t>
                      </a:r>
                    </a:p>
                  </a:txBody>
                  <a:tcPr anchor="ctr"/>
                </a:tc>
                <a:extLst>
                  <a:ext uri="{0D108BD9-81ED-4DB2-BD59-A6C34878D82A}">
                    <a16:rowId xmlns:a16="http://schemas.microsoft.com/office/drawing/2014/main" val="10001"/>
                  </a:ext>
                </a:extLst>
              </a:tr>
              <a:tr h="687688">
                <a:tc>
                  <a:txBody>
                    <a:bodyPr/>
                    <a:lstStyle/>
                    <a:p>
                      <a:r>
                        <a:rPr kumimoji="1" lang="ja-JP" altLang="en-US" b="1" dirty="0"/>
                        <a:t>②精神的な攻撃</a:t>
                      </a:r>
                      <a:endParaRPr kumimoji="1" lang="en-US" altLang="ja-JP" b="1" dirty="0"/>
                    </a:p>
                    <a:p>
                      <a:r>
                        <a:rPr kumimoji="1" lang="ja-JP" altLang="en-US" sz="1600" dirty="0"/>
                        <a:t>（脅迫・名誉毀損・屈辱・ひどい暴言）</a:t>
                      </a:r>
                    </a:p>
                  </a:txBody>
                  <a:tcPr anchor="ctr"/>
                </a:tc>
                <a:tc>
                  <a:txBody>
                    <a:bodyPr/>
                    <a:lstStyle/>
                    <a:p>
                      <a:r>
                        <a:rPr kumimoji="1" lang="ja-JP" altLang="en-US" dirty="0"/>
                        <a:t>同僚の目の前で叱責される。他の職員を宛先に含めてメールで罵倒される。必要以上に長時間にわたり、繰り返し執拗に叱る。</a:t>
                      </a:r>
                    </a:p>
                  </a:txBody>
                  <a:tcPr anchor="ctr"/>
                </a:tc>
                <a:extLst>
                  <a:ext uri="{0D108BD9-81ED-4DB2-BD59-A6C34878D82A}">
                    <a16:rowId xmlns:a16="http://schemas.microsoft.com/office/drawing/2014/main" val="10002"/>
                  </a:ext>
                </a:extLst>
              </a:tr>
              <a:tr h="699018">
                <a:tc>
                  <a:txBody>
                    <a:bodyPr/>
                    <a:lstStyle/>
                    <a:p>
                      <a:r>
                        <a:rPr kumimoji="1" lang="ja-JP" altLang="en-US" b="1" dirty="0"/>
                        <a:t>③人間関係からの切り離し</a:t>
                      </a:r>
                      <a:endParaRPr kumimoji="1" lang="en-US" altLang="ja-JP" b="1" dirty="0"/>
                    </a:p>
                    <a:p>
                      <a:r>
                        <a:rPr kumimoji="1" lang="ja-JP" altLang="en-US" dirty="0"/>
                        <a:t>（隔離・仲間外し・無視）</a:t>
                      </a:r>
                    </a:p>
                  </a:txBody>
                  <a:tcPr anchor="ctr"/>
                </a:tc>
                <a:tc>
                  <a:txBody>
                    <a:bodyPr/>
                    <a:lstStyle/>
                    <a:p>
                      <a:r>
                        <a:rPr kumimoji="1" lang="ja-JP" altLang="en-US" dirty="0"/>
                        <a:t>１人だけ別室に席をうつされる。強制的に自宅待機を命じられる。送別会に出席させない。</a:t>
                      </a:r>
                    </a:p>
                  </a:txBody>
                  <a:tcPr anchor="ctr"/>
                </a:tc>
                <a:extLst>
                  <a:ext uri="{0D108BD9-81ED-4DB2-BD59-A6C34878D82A}">
                    <a16:rowId xmlns:a16="http://schemas.microsoft.com/office/drawing/2014/main" val="10003"/>
                  </a:ext>
                </a:extLst>
              </a:tr>
              <a:tr h="916548">
                <a:tc>
                  <a:txBody>
                    <a:bodyPr/>
                    <a:lstStyle/>
                    <a:p>
                      <a:r>
                        <a:rPr kumimoji="1" lang="ja-JP" altLang="en-US" b="1" dirty="0"/>
                        <a:t>④過大な要求</a:t>
                      </a:r>
                      <a:endParaRPr kumimoji="1" lang="en-US" altLang="ja-JP" b="1" dirty="0"/>
                    </a:p>
                    <a:p>
                      <a:r>
                        <a:rPr kumimoji="1" lang="ja-JP" altLang="en-US" sz="1600" dirty="0"/>
                        <a:t>（業務上明らかに不要なことや遂行不可能なことの強制、仕事の妨害）</a:t>
                      </a:r>
                    </a:p>
                  </a:txBody>
                  <a:tcPr anchor="ctr"/>
                </a:tc>
                <a:tc>
                  <a:txBody>
                    <a:bodyPr/>
                    <a:lstStyle/>
                    <a:p>
                      <a:r>
                        <a:rPr kumimoji="1" lang="ja-JP" altLang="en-US" dirty="0"/>
                        <a:t>新人で仕事のやり方もわからないのに、他の人の仕事まで押し付けられて、同僚は、皆先に帰ってしまった。</a:t>
                      </a:r>
                    </a:p>
                  </a:txBody>
                  <a:tcPr anchor="ctr"/>
                </a:tc>
                <a:extLst>
                  <a:ext uri="{0D108BD9-81ED-4DB2-BD59-A6C34878D82A}">
                    <a16:rowId xmlns:a16="http://schemas.microsoft.com/office/drawing/2014/main" val="10004"/>
                  </a:ext>
                </a:extLst>
              </a:tr>
              <a:tr h="798878">
                <a:tc>
                  <a:txBody>
                    <a:bodyPr/>
                    <a:lstStyle/>
                    <a:p>
                      <a:r>
                        <a:rPr kumimoji="1" lang="ja-JP" altLang="en-US" b="1" dirty="0"/>
                        <a:t>⑤過小な要求</a:t>
                      </a:r>
                      <a:endParaRPr kumimoji="1" lang="en-US" altLang="ja-JP" b="1" dirty="0"/>
                    </a:p>
                    <a:p>
                      <a:r>
                        <a:rPr kumimoji="1" lang="ja-JP" altLang="en-US" sz="1200" dirty="0"/>
                        <a:t>（業務上の合理性なく、能力や経験とかけ離れた程度の低い仕事を命じることや仕事を与えないこと）</a:t>
                      </a:r>
                    </a:p>
                  </a:txBody>
                  <a:tcPr anchor="ctr"/>
                </a:tc>
                <a:tc>
                  <a:txBody>
                    <a:bodyPr/>
                    <a:lstStyle/>
                    <a:p>
                      <a:r>
                        <a:rPr kumimoji="1" lang="ja-JP" altLang="en-US" dirty="0"/>
                        <a:t>運転手なのに営業所の草むしりだけを命じられる。事務職なのに倉庫業務だけを命じられる。</a:t>
                      </a:r>
                    </a:p>
                  </a:txBody>
                  <a:tcPr anchor="ctr"/>
                </a:tc>
                <a:extLst>
                  <a:ext uri="{0D108BD9-81ED-4DB2-BD59-A6C34878D82A}">
                    <a16:rowId xmlns:a16="http://schemas.microsoft.com/office/drawing/2014/main" val="10005"/>
                  </a:ext>
                </a:extLst>
              </a:tr>
              <a:tr h="665732">
                <a:tc>
                  <a:txBody>
                    <a:bodyPr/>
                    <a:lstStyle/>
                    <a:p>
                      <a:r>
                        <a:rPr kumimoji="1" lang="ja-JP" altLang="en-US" b="1" dirty="0"/>
                        <a:t>⑥個の侵害</a:t>
                      </a:r>
                      <a:endParaRPr kumimoji="1" lang="en-US" altLang="ja-JP" b="1" dirty="0"/>
                    </a:p>
                    <a:p>
                      <a:r>
                        <a:rPr kumimoji="1" lang="ja-JP" altLang="en-US" sz="1600" dirty="0"/>
                        <a:t>（私的なことに過度に立ち入ること）</a:t>
                      </a:r>
                    </a:p>
                  </a:txBody>
                  <a:tcPr anchor="ctr"/>
                </a:tc>
                <a:tc>
                  <a:txBody>
                    <a:bodyPr/>
                    <a:lstStyle/>
                    <a:p>
                      <a:r>
                        <a:rPr kumimoji="1" lang="ja-JP" altLang="en-US" dirty="0"/>
                        <a:t>交際相手について執拗に問われる。妻に対する悪口を言われる。</a:t>
                      </a:r>
                    </a:p>
                  </a:txBody>
                  <a:tcPr anchor="ctr"/>
                </a:tc>
                <a:extLst>
                  <a:ext uri="{0D108BD9-81ED-4DB2-BD59-A6C34878D82A}">
                    <a16:rowId xmlns:a16="http://schemas.microsoft.com/office/drawing/2014/main" val="10006"/>
                  </a:ext>
                </a:extLst>
              </a:tr>
            </a:tbl>
          </a:graphicData>
        </a:graphic>
      </p:graphicFrame>
    </p:spTree>
  </p:cSld>
  <p:clrMapOvr>
    <a:masterClrMapping/>
  </p:clrMapOvr>
</p:sld>
</file>

<file path=ppt/theme/theme1.xml><?xml version="1.0" encoding="utf-8"?>
<a:theme xmlns:a="http://schemas.openxmlformats.org/drawingml/2006/main" name="ファセット">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1704</TotalTime>
  <Words>3538</Words>
  <Application>Microsoft Office PowerPoint</Application>
  <PresentationFormat>ワイド画面</PresentationFormat>
  <Paragraphs>227</Paragraphs>
  <Slides>27</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27</vt:i4>
      </vt:variant>
    </vt:vector>
  </HeadingPairs>
  <TitlesOfParts>
    <vt:vector size="33" baseType="lpstr">
      <vt:lpstr>メイリオ</vt:lpstr>
      <vt:lpstr>游ゴシック</vt:lpstr>
      <vt:lpstr>Arial</vt:lpstr>
      <vt:lpstr>Trebuchet MS</vt:lpstr>
      <vt:lpstr>Wingdings 3</vt:lpstr>
      <vt:lpstr>ファセット</vt:lpstr>
      <vt:lpstr>職場のハラスメント研修</vt:lpstr>
      <vt:lpstr>１.はじめに</vt:lpstr>
      <vt:lpstr>２.労働局等に寄せられた「いじめ・嫌がらせ」の相談件数 </vt:lpstr>
      <vt:lpstr>３.〇〇ハラ？</vt:lpstr>
      <vt:lpstr>４-１.パワハラ、セクハラ、マタハラ</vt:lpstr>
      <vt:lpstr>４-２.職場におけるパワハラの定義</vt:lpstr>
      <vt:lpstr>５.職場での「いじめ・嫌がらせ」の例 どれに当たるか分類してみましょう。</vt:lpstr>
      <vt:lpstr>６-１.パワーハラスメントの６つの類型</vt:lpstr>
      <vt:lpstr>６-２.パワハラの６類型 - 【典型例】</vt:lpstr>
      <vt:lpstr>６-３.職場での「いじめ・嫌がらせ」の例 どれに当たるか分類してみましょう。</vt:lpstr>
      <vt:lpstr>７-１.パワーハラスメントが起こったら</vt:lpstr>
      <vt:lpstr>７-２.パワハラに関する裁判例</vt:lpstr>
      <vt:lpstr>８.パワーハラスメント 　　ー事例を用いたロールプレイー</vt:lpstr>
      <vt:lpstr>PowerPoint プレゼンテーション</vt:lpstr>
      <vt:lpstr>PowerPoint プレゼンテーション</vt:lpstr>
      <vt:lpstr>９.コーチングを活用した指導法</vt:lpstr>
      <vt:lpstr>１０-１.パワハラセルフチェック</vt:lpstr>
      <vt:lpstr>１０-２.パワハラセルフチェック　&lt;解説&gt;</vt:lpstr>
      <vt:lpstr>１１-１.アンガーマネジメント</vt:lpstr>
      <vt:lpstr>１１-２.心理学における「怒り」のメカニズムとは？</vt:lpstr>
      <vt:lpstr>１１-３.アンガーマネジメントの効果</vt:lpstr>
      <vt:lpstr>１１-４.今日からできる アンガーマネジメントの３つのテクニック</vt:lpstr>
      <vt:lpstr>１２.パワハラが与える影響（１）</vt:lpstr>
      <vt:lpstr>１２.パワハラが与える影響（２）</vt:lpstr>
      <vt:lpstr>１３.パワハラが起きやすい職場</vt:lpstr>
      <vt:lpstr>１４.職場のパワハラを予防するために</vt:lpstr>
      <vt:lpstr>ご清聴ありがとうございました。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ハラスメント研修</dc:title>
  <dc:creator>DELL</dc:creator>
  <cp:lastModifiedBy>山下 繁幸</cp:lastModifiedBy>
  <cp:revision>50</cp:revision>
  <dcterms:created xsi:type="dcterms:W3CDTF">2021-09-08T01:24:32Z</dcterms:created>
  <dcterms:modified xsi:type="dcterms:W3CDTF">2021-11-25T00:49:12Z</dcterms:modified>
</cp:coreProperties>
</file>